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80" r:id="rId17"/>
  </p:sldIdLst>
  <p:sldSz cx="18288000" cy="10287000"/>
  <p:notesSz cx="6858000" cy="9144000"/>
  <p:embeddedFontLst>
    <p:embeddedFont>
      <p:font typeface="Railey"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3" d="100"/>
          <a:sy n="53" d="100"/>
        </p:scale>
        <p:origin x="907"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5A23E7-514E-48A0-A851-30A95206A923}" type="datetimeFigureOut">
              <a:rPr lang="en-US" smtClean="0"/>
              <a:t>4/23/2024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686854-487C-4EDC-9539-710F6CF90A23}" type="slidenum">
              <a:rPr lang="en-US" smtClean="0"/>
              <a:t>‹#›</a:t>
            </a:fld>
            <a:endParaRPr lang="en-US"/>
          </a:p>
        </p:txBody>
      </p:sp>
    </p:spTree>
    <p:extLst>
      <p:ext uri="{BB962C8B-B14F-4D97-AF65-F5344CB8AC3E}">
        <p14:creationId xmlns:p14="http://schemas.microsoft.com/office/powerpoint/2010/main" val="31281929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5686854-487C-4EDC-9539-710F6CF90A23}" type="slidenum">
              <a:rPr lang="en-US" smtClean="0"/>
              <a:t>1</a:t>
            </a:fld>
            <a:endParaRPr lang="en-US"/>
          </a:p>
        </p:txBody>
      </p:sp>
    </p:spTree>
    <p:extLst>
      <p:ext uri="{BB962C8B-B14F-4D97-AF65-F5344CB8AC3E}">
        <p14:creationId xmlns:p14="http://schemas.microsoft.com/office/powerpoint/2010/main" val="1450157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hyperlink" Target="https://www.openinfosecfoundation.org/download/suricata-5.0.6.tar.gz" TargetMode="Externa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9222" b="-9222"/>
            </a:stretch>
          </a:blipFill>
        </p:spPr>
        <p:txBody>
          <a:bodyPr/>
          <a:lstStyle/>
          <a:p>
            <a:endParaRPr lang="en-US"/>
          </a:p>
        </p:txBody>
      </p:sp>
      <p:sp>
        <p:nvSpPr>
          <p:cNvPr id="3" name="Freeform 3"/>
          <p:cNvSpPr/>
          <p:nvPr/>
        </p:nvSpPr>
        <p:spPr>
          <a:xfrm>
            <a:off x="14876152" y="-960351"/>
            <a:ext cx="4766297" cy="4635224"/>
          </a:xfrm>
          <a:custGeom>
            <a:avLst/>
            <a:gdLst/>
            <a:ahLst/>
            <a:cxnLst/>
            <a:rect l="l" t="t" r="r" b="b"/>
            <a:pathLst>
              <a:path w="4766297" h="4635224">
                <a:moveTo>
                  <a:pt x="0" y="0"/>
                </a:moveTo>
                <a:lnTo>
                  <a:pt x="4766296" y="0"/>
                </a:lnTo>
                <a:lnTo>
                  <a:pt x="4766296" y="4635224"/>
                </a:lnTo>
                <a:lnTo>
                  <a:pt x="0" y="4635224"/>
                </a:lnTo>
                <a:lnTo>
                  <a:pt x="0" y="0"/>
                </a:lnTo>
                <a:close/>
              </a:path>
            </a:pathLst>
          </a:custGeom>
          <a:blipFill>
            <a:blip r:embed="rId4"/>
            <a:stretch>
              <a:fillRect/>
            </a:stretch>
          </a:blipFill>
        </p:spPr>
        <p:txBody>
          <a:bodyPr/>
          <a:lstStyle/>
          <a:p>
            <a:endParaRPr lang="en-US"/>
          </a:p>
        </p:txBody>
      </p:sp>
      <p:sp>
        <p:nvSpPr>
          <p:cNvPr id="4" name="Freeform 4"/>
          <p:cNvSpPr/>
          <p:nvPr/>
        </p:nvSpPr>
        <p:spPr>
          <a:xfrm>
            <a:off x="-2127010" y="7148252"/>
            <a:ext cx="4766297" cy="4635224"/>
          </a:xfrm>
          <a:custGeom>
            <a:avLst/>
            <a:gdLst/>
            <a:ahLst/>
            <a:cxnLst/>
            <a:rect l="l" t="t" r="r" b="b"/>
            <a:pathLst>
              <a:path w="4766297" h="4635224">
                <a:moveTo>
                  <a:pt x="0" y="0"/>
                </a:moveTo>
                <a:lnTo>
                  <a:pt x="4766296" y="0"/>
                </a:lnTo>
                <a:lnTo>
                  <a:pt x="4766296" y="4635224"/>
                </a:lnTo>
                <a:lnTo>
                  <a:pt x="0" y="4635224"/>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2724453" y="190500"/>
            <a:ext cx="12839094" cy="1518942"/>
          </a:xfrm>
          <a:prstGeom prst="rect">
            <a:avLst/>
          </a:prstGeom>
        </p:spPr>
        <p:txBody>
          <a:bodyPr lIns="0" tIns="0" rIns="0" bIns="0" rtlCol="0" anchor="t">
            <a:spAutoFit/>
          </a:bodyPr>
          <a:lstStyle/>
          <a:p>
            <a:pPr algn="ctr">
              <a:lnSpc>
                <a:spcPts val="6300"/>
              </a:lnSpc>
            </a:pPr>
            <a:r>
              <a:rPr lang="en-US" sz="3600" b="1">
                <a:solidFill>
                  <a:srgbClr val="303238"/>
                </a:solidFill>
                <a:latin typeface="Arial" panose="020B0604020202020204" pitchFamily="34" charset="0"/>
                <a:cs typeface="Arial" panose="020B0604020202020204" pitchFamily="34" charset="0"/>
              </a:rPr>
              <a:t>TRƯỜNG ĐẠI HỌC TÀI NGUYÊN VÀ MÔI TRƯỜNG </a:t>
            </a:r>
          </a:p>
          <a:p>
            <a:pPr algn="ctr">
              <a:lnSpc>
                <a:spcPts val="6300"/>
              </a:lnSpc>
            </a:pPr>
            <a:r>
              <a:rPr lang="en-US" sz="3600" b="1">
                <a:solidFill>
                  <a:srgbClr val="303238"/>
                </a:solidFill>
                <a:latin typeface="Arial" panose="020B0604020202020204" pitchFamily="34" charset="0"/>
                <a:cs typeface="Arial" panose="020B0604020202020204" pitchFamily="34" charset="0"/>
              </a:rPr>
              <a:t>THÀNH PHỐ HỒ CHÍ MINH</a:t>
            </a:r>
          </a:p>
        </p:txBody>
      </p:sp>
      <p:sp>
        <p:nvSpPr>
          <p:cNvPr id="6" name="TextBox 6"/>
          <p:cNvSpPr txBox="1"/>
          <p:nvPr/>
        </p:nvSpPr>
        <p:spPr>
          <a:xfrm>
            <a:off x="3129337" y="1998837"/>
            <a:ext cx="12051796" cy="1676036"/>
          </a:xfrm>
          <a:prstGeom prst="rect">
            <a:avLst/>
          </a:prstGeom>
        </p:spPr>
        <p:txBody>
          <a:bodyPr wrap="square" lIns="0" tIns="0" rIns="0" bIns="0" rtlCol="0" anchor="t">
            <a:spAutoFit/>
          </a:bodyPr>
          <a:lstStyle/>
          <a:p>
            <a:pPr algn="ctr">
              <a:lnSpc>
                <a:spcPts val="7000"/>
              </a:lnSpc>
            </a:pPr>
            <a:r>
              <a:rPr lang="en-US" sz="3600" b="1">
                <a:solidFill>
                  <a:srgbClr val="303238"/>
                </a:solidFill>
                <a:latin typeface="Arial" panose="020B0604020202020204" pitchFamily="34" charset="0"/>
                <a:cs typeface="Arial" panose="020B0604020202020204" pitchFamily="34" charset="0"/>
              </a:rPr>
              <a:t>BÁO CÁO CUỐI KÌ</a:t>
            </a:r>
          </a:p>
          <a:p>
            <a:pPr algn="ctr">
              <a:lnSpc>
                <a:spcPts val="7000"/>
              </a:lnSpc>
            </a:pPr>
            <a:r>
              <a:rPr lang="en-US" sz="3600" b="1">
                <a:solidFill>
                  <a:srgbClr val="303238"/>
                </a:solidFill>
                <a:latin typeface="Arial" panose="020B0604020202020204" pitchFamily="34" charset="0"/>
                <a:cs typeface="Arial" panose="020B0604020202020204" pitchFamily="34" charset="0"/>
              </a:rPr>
              <a:t>HỌC PHẦN: BẢO MẬT MẠNG MÁY TÍNH VÀ HỆ THỐNG</a:t>
            </a:r>
          </a:p>
        </p:txBody>
      </p:sp>
      <p:sp>
        <p:nvSpPr>
          <p:cNvPr id="7" name="TextBox 7"/>
          <p:cNvSpPr txBox="1"/>
          <p:nvPr/>
        </p:nvSpPr>
        <p:spPr>
          <a:xfrm>
            <a:off x="260899" y="3675958"/>
            <a:ext cx="17788671" cy="1676036"/>
          </a:xfrm>
          <a:prstGeom prst="rect">
            <a:avLst/>
          </a:prstGeom>
        </p:spPr>
        <p:txBody>
          <a:bodyPr wrap="square" lIns="0" tIns="0" rIns="0" bIns="0" rtlCol="0" anchor="t">
            <a:spAutoFit/>
          </a:bodyPr>
          <a:lstStyle/>
          <a:p>
            <a:pPr algn="ctr">
              <a:lnSpc>
                <a:spcPts val="7000"/>
              </a:lnSpc>
            </a:pPr>
            <a:r>
              <a:rPr lang="en-US" sz="3600" b="1" u="sng">
                <a:solidFill>
                  <a:srgbClr val="303238"/>
                </a:solidFill>
                <a:latin typeface="Arial" panose="020B0604020202020204" pitchFamily="34" charset="0"/>
                <a:cs typeface="Arial" panose="020B0604020202020204" pitchFamily="34" charset="0"/>
              </a:rPr>
              <a:t>ĐỀ TÀI</a:t>
            </a:r>
            <a:r>
              <a:rPr lang="en-US" sz="3600" b="1">
                <a:solidFill>
                  <a:srgbClr val="303238"/>
                </a:solidFill>
                <a:latin typeface="Arial" panose="020B0604020202020204" pitchFamily="34" charset="0"/>
                <a:cs typeface="Arial" panose="020B0604020202020204" pitchFamily="34" charset="0"/>
              </a:rPr>
              <a:t>:</a:t>
            </a:r>
          </a:p>
          <a:p>
            <a:pPr algn="ctr">
              <a:lnSpc>
                <a:spcPts val="7000"/>
              </a:lnSpc>
            </a:pPr>
            <a:r>
              <a:rPr lang="en-US" sz="3600" b="1">
                <a:solidFill>
                  <a:srgbClr val="303238"/>
                </a:solidFill>
                <a:latin typeface="Arial" panose="020B0604020202020204" pitchFamily="34" charset="0"/>
                <a:cs typeface="Arial" panose="020B0604020202020204" pitchFamily="34" charset="0"/>
              </a:rPr>
              <a:t>NGHIÊN CỨU VỀ CÁC HỆ THỐNG PHÁT HIỆN XÂM NHẬP MẠNG VÀ ỨNG DỤNG</a:t>
            </a:r>
          </a:p>
        </p:txBody>
      </p:sp>
      <p:sp>
        <p:nvSpPr>
          <p:cNvPr id="8" name="TextBox 8"/>
          <p:cNvSpPr txBox="1"/>
          <p:nvPr/>
        </p:nvSpPr>
        <p:spPr>
          <a:xfrm>
            <a:off x="2514600" y="5600700"/>
            <a:ext cx="13810947" cy="2608727"/>
          </a:xfrm>
          <a:prstGeom prst="rect">
            <a:avLst/>
          </a:prstGeom>
        </p:spPr>
        <p:txBody>
          <a:bodyPr wrap="square" lIns="0" tIns="0" rIns="0" bIns="0" rtlCol="0" anchor="t">
            <a:spAutoFit/>
          </a:bodyPr>
          <a:lstStyle/>
          <a:p>
            <a:pPr>
              <a:lnSpc>
                <a:spcPts val="7000"/>
              </a:lnSpc>
            </a:pPr>
            <a:r>
              <a:rPr lang="en-US" sz="3600" b="1">
                <a:solidFill>
                  <a:srgbClr val="303238"/>
                </a:solidFill>
                <a:latin typeface="Arial" panose="020B0604020202020204" pitchFamily="34" charset="0"/>
                <a:cs typeface="Arial" panose="020B0604020202020204" pitchFamily="34" charset="0"/>
              </a:rPr>
              <a:t>GVHD: ThS. Phạm Trọng Huynh</a:t>
            </a:r>
          </a:p>
          <a:p>
            <a:pPr>
              <a:lnSpc>
                <a:spcPts val="7000"/>
              </a:lnSpc>
            </a:pPr>
            <a:r>
              <a:rPr lang="en-US" sz="3600" b="1">
                <a:solidFill>
                  <a:srgbClr val="303238"/>
                </a:solidFill>
                <a:latin typeface="Arial" panose="020B0604020202020204" pitchFamily="34" charset="0"/>
                <a:cs typeface="Arial" panose="020B0604020202020204" pitchFamily="34" charset="0"/>
              </a:rPr>
              <a:t>Nhóm 10: Phạm Bá Sáng - 0950080139</a:t>
            </a:r>
          </a:p>
          <a:p>
            <a:pPr>
              <a:lnSpc>
                <a:spcPts val="7000"/>
              </a:lnSpc>
            </a:pPr>
            <a:r>
              <a:rPr lang="en-US" sz="3600" b="1">
                <a:solidFill>
                  <a:srgbClr val="303238"/>
                </a:solidFill>
                <a:latin typeface="Arial" panose="020B0604020202020204" pitchFamily="34" charset="0"/>
                <a:cs typeface="Arial" panose="020B0604020202020204" pitchFamily="34" charset="0"/>
              </a:rPr>
              <a:t>                 Lê Duy Khánh - 0950080125</a:t>
            </a:r>
          </a:p>
        </p:txBody>
      </p:sp>
      <p:pic>
        <p:nvPicPr>
          <p:cNvPr id="10" name="Picture 9" descr="A logo with a person holding a book&#10;&#10;Description automatically generated">
            <a:extLst>
              <a:ext uri="{FF2B5EF4-FFF2-40B4-BE49-F238E27FC236}">
                <a16:creationId xmlns:a16="http://schemas.microsoft.com/office/drawing/2014/main" id="{E2792620-F30C-DCD8-2BDC-1FD5F2012D13}"/>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703323" y="272223"/>
            <a:ext cx="2143125" cy="214312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Freeform 3"/>
          <p:cNvSpPr/>
          <p:nvPr/>
        </p:nvSpPr>
        <p:spPr>
          <a:xfrm>
            <a:off x="15247964" y="-928477"/>
            <a:ext cx="4022672" cy="3914355"/>
          </a:xfrm>
          <a:custGeom>
            <a:avLst/>
            <a:gdLst/>
            <a:ahLst/>
            <a:cxnLst/>
            <a:rect l="l" t="t" r="r" b="b"/>
            <a:pathLst>
              <a:path w="4022672" h="3914355">
                <a:moveTo>
                  <a:pt x="0" y="0"/>
                </a:moveTo>
                <a:lnTo>
                  <a:pt x="4022672" y="0"/>
                </a:lnTo>
                <a:lnTo>
                  <a:pt x="4022672" y="3914354"/>
                </a:lnTo>
                <a:lnTo>
                  <a:pt x="0" y="3914354"/>
                </a:lnTo>
                <a:lnTo>
                  <a:pt x="0" y="0"/>
                </a:lnTo>
                <a:close/>
              </a:path>
            </a:pathLst>
          </a:custGeom>
          <a:blipFill>
            <a:blip r:embed="rId3"/>
            <a:stretch>
              <a:fillRect/>
            </a:stretch>
          </a:blipFill>
        </p:spPr>
        <p:txBody>
          <a:bodyPr/>
          <a:lstStyle/>
          <a:p>
            <a:endParaRPr lang="en-US"/>
          </a:p>
        </p:txBody>
      </p:sp>
      <p:sp>
        <p:nvSpPr>
          <p:cNvPr id="5" name="TextBox 5"/>
          <p:cNvSpPr txBox="1"/>
          <p:nvPr/>
        </p:nvSpPr>
        <p:spPr>
          <a:xfrm>
            <a:off x="685800" y="803850"/>
            <a:ext cx="17068800" cy="2124749"/>
          </a:xfrm>
          <a:prstGeom prst="rect">
            <a:avLst/>
          </a:prstGeom>
        </p:spPr>
        <p:txBody>
          <a:bodyPr wrap="square" lIns="0" tIns="0" rIns="0" bIns="0" rtlCol="0" anchor="t">
            <a:spAutoFit/>
          </a:bodyPr>
          <a:lstStyle/>
          <a:p>
            <a:pPr marL="0" marR="0" algn="just">
              <a:lnSpc>
                <a:spcPct val="150000"/>
              </a:lnSpc>
              <a:spcBef>
                <a:spcPts val="0"/>
              </a:spcBef>
              <a:spcAft>
                <a:spcPts val="0"/>
              </a:spcAft>
            </a:pPr>
            <a:r>
              <a:rPr lang="en-US" sz="3200">
                <a:effectLst/>
                <a:latin typeface="Arial" panose="020B0604020202020204" pitchFamily="34" charset="0"/>
                <a:ea typeface="Times New Roman" panose="02020603050405020304" pitchFamily="18" charset="0"/>
                <a:cs typeface="Arial" panose="020B0604020202020204" pitchFamily="34" charset="0"/>
              </a:rPr>
              <a:t>	</a:t>
            </a:r>
            <a:r>
              <a:rPr lang="en-US" sz="3200" b="1">
                <a:effectLst/>
                <a:latin typeface="Arial" panose="020B0604020202020204" pitchFamily="34" charset="0"/>
                <a:ea typeface="Times New Roman" panose="02020603050405020304" pitchFamily="18" charset="0"/>
                <a:cs typeface="Arial" panose="020B0604020202020204" pitchFamily="34" charset="0"/>
              </a:rPr>
              <a:t>Snort</a:t>
            </a:r>
            <a:r>
              <a:rPr lang="en-US" sz="3200">
                <a:effectLst/>
                <a:latin typeface="Arial" panose="020B0604020202020204" pitchFamily="34" charset="0"/>
                <a:ea typeface="Times New Roman" panose="02020603050405020304" pitchFamily="18" charset="0"/>
                <a:cs typeface="Arial" panose="020B0604020202020204" pitchFamily="34" charset="0"/>
              </a:rPr>
              <a:t> là phần mềm được phát triển bởi Martin Roesh, có thể chạy trên nhiều hệ thống như Windows, Linux, OpenBSD, FreeBSD, Solaris …Bên cạnh việc có thể hoạt động như một ứng dụng bắt gói tin thông thường, Snort còn được cấu hình để chạy như một NIDS.</a:t>
            </a:r>
          </a:p>
        </p:txBody>
      </p:sp>
      <p:sp>
        <p:nvSpPr>
          <p:cNvPr id="6" name="Freeform 6"/>
          <p:cNvSpPr/>
          <p:nvPr/>
        </p:nvSpPr>
        <p:spPr>
          <a:xfrm>
            <a:off x="-2011336" y="7735656"/>
            <a:ext cx="4022672" cy="3914355"/>
          </a:xfrm>
          <a:custGeom>
            <a:avLst/>
            <a:gdLst/>
            <a:ahLst/>
            <a:cxnLst/>
            <a:rect l="l" t="t" r="r" b="b"/>
            <a:pathLst>
              <a:path w="4022672" h="3914355">
                <a:moveTo>
                  <a:pt x="0" y="0"/>
                </a:moveTo>
                <a:lnTo>
                  <a:pt x="4022672" y="0"/>
                </a:lnTo>
                <a:lnTo>
                  <a:pt x="4022672" y="3914354"/>
                </a:lnTo>
                <a:lnTo>
                  <a:pt x="0" y="3914354"/>
                </a:lnTo>
                <a:lnTo>
                  <a:pt x="0" y="0"/>
                </a:lnTo>
                <a:close/>
              </a:path>
            </a:pathLst>
          </a:custGeom>
          <a:blipFill>
            <a:blip r:embed="rId3"/>
            <a:stretch>
              <a:fillRect/>
            </a:stretch>
          </a:blipFill>
        </p:spPr>
        <p:txBody>
          <a:bodyPr/>
          <a:lstStyle/>
          <a:p>
            <a:endParaRPr lang="en-US"/>
          </a:p>
        </p:txBody>
      </p:sp>
      <p:sp>
        <p:nvSpPr>
          <p:cNvPr id="7" name="TextBox 6">
            <a:extLst>
              <a:ext uri="{FF2B5EF4-FFF2-40B4-BE49-F238E27FC236}">
                <a16:creationId xmlns:a16="http://schemas.microsoft.com/office/drawing/2014/main" id="{DDE1EEAB-55DC-B905-0197-9AC30C7D7A58}"/>
              </a:ext>
            </a:extLst>
          </p:cNvPr>
          <p:cNvSpPr txBox="1"/>
          <p:nvPr/>
        </p:nvSpPr>
        <p:spPr>
          <a:xfrm>
            <a:off x="228600" y="190500"/>
            <a:ext cx="7772400" cy="584775"/>
          </a:xfrm>
          <a:prstGeom prst="rect">
            <a:avLst/>
          </a:prstGeom>
          <a:noFill/>
        </p:spPr>
        <p:txBody>
          <a:bodyPr wrap="square" rtlCol="0">
            <a:spAutoFit/>
          </a:bodyPr>
          <a:lstStyle/>
          <a:p>
            <a:r>
              <a:rPr lang="en-US" sz="3200">
                <a:effectLst/>
                <a:latin typeface="Arial" panose="020B0604020202020204" pitchFamily="34" charset="0"/>
                <a:ea typeface="Times New Roman" panose="02020603050405020304" pitchFamily="18" charset="0"/>
                <a:cs typeface="Arial" panose="020B0604020202020204" pitchFamily="34" charset="0"/>
              </a:rPr>
              <a:t>Các phần mềm phát hiện xâm nhập IDS</a:t>
            </a:r>
            <a:endParaRPr lang="en-US" sz="320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266D80D8-A6D0-50B7-149E-73F25E92EB08}"/>
              </a:ext>
            </a:extLst>
          </p:cNvPr>
          <p:cNvSpPr txBox="1"/>
          <p:nvPr/>
        </p:nvSpPr>
        <p:spPr>
          <a:xfrm>
            <a:off x="661986" y="3045353"/>
            <a:ext cx="17092613" cy="2217082"/>
          </a:xfrm>
          <a:prstGeom prst="rect">
            <a:avLst/>
          </a:prstGeom>
          <a:noFill/>
        </p:spPr>
        <p:txBody>
          <a:bodyPr wrap="square" rtlCol="0">
            <a:spAutoFit/>
          </a:bodyPr>
          <a:lstStyle/>
          <a:p>
            <a:pPr algn="just">
              <a:lnSpc>
                <a:spcPct val="150000"/>
              </a:lnSpc>
            </a:pPr>
            <a:r>
              <a:rPr lang="en-US" sz="3200">
                <a:effectLst/>
                <a:latin typeface="Arial" panose="020B0604020202020204" pitchFamily="34" charset="0"/>
                <a:ea typeface="Times New Roman" panose="02020603050405020304" pitchFamily="18" charset="0"/>
                <a:cs typeface="Arial" panose="020B0604020202020204" pitchFamily="34" charset="0"/>
              </a:rPr>
              <a:t>	</a:t>
            </a:r>
            <a:r>
              <a:rPr lang="en-US" sz="3200" b="1">
                <a:effectLst/>
                <a:latin typeface="Arial" panose="020B0604020202020204" pitchFamily="34" charset="0"/>
                <a:ea typeface="Times New Roman" panose="02020603050405020304" pitchFamily="18" charset="0"/>
                <a:cs typeface="Arial" panose="020B0604020202020204" pitchFamily="34" charset="0"/>
              </a:rPr>
              <a:t>SolarWinds Security Event Manager (SEM) </a:t>
            </a:r>
            <a:r>
              <a:rPr lang="en-US" sz="3200">
                <a:effectLst/>
                <a:latin typeface="Arial" panose="020B0604020202020204" pitchFamily="34" charset="0"/>
                <a:ea typeface="Times New Roman" panose="02020603050405020304" pitchFamily="18" charset="0"/>
                <a:cs typeface="Arial" panose="020B0604020202020204" pitchFamily="34" charset="0"/>
              </a:rPr>
              <a:t>là phần mềm thiết kế để tích hợp log data trong thời gian thực từ cơ sở hạ tầng, cho phép hoạt động như một nền tảng lai giữa NIDS và HIDS. Do đó SEM có thể tìm ra mọi loại tấn công độc hại và bảo vệ hệ thống tối đa.</a:t>
            </a:r>
          </a:p>
        </p:txBody>
      </p:sp>
      <p:sp>
        <p:nvSpPr>
          <p:cNvPr id="9" name="TextBox 8">
            <a:extLst>
              <a:ext uri="{FF2B5EF4-FFF2-40B4-BE49-F238E27FC236}">
                <a16:creationId xmlns:a16="http://schemas.microsoft.com/office/drawing/2014/main" id="{46EE7D46-A19C-5A85-DCA4-4C284551B33C}"/>
              </a:ext>
            </a:extLst>
          </p:cNvPr>
          <p:cNvSpPr txBox="1"/>
          <p:nvPr/>
        </p:nvSpPr>
        <p:spPr>
          <a:xfrm>
            <a:off x="647697" y="5262435"/>
            <a:ext cx="17092613" cy="2217082"/>
          </a:xfrm>
          <a:prstGeom prst="rect">
            <a:avLst/>
          </a:prstGeom>
          <a:noFill/>
        </p:spPr>
        <p:txBody>
          <a:bodyPr wrap="square" rtlCol="0">
            <a:spAutoFit/>
          </a:bodyPr>
          <a:lstStyle/>
          <a:p>
            <a:pPr algn="just">
              <a:lnSpc>
                <a:spcPct val="150000"/>
              </a:lnSpc>
            </a:pPr>
            <a:r>
              <a:rPr lang="en-US" sz="3200">
                <a:effectLst/>
                <a:latin typeface="Arial" panose="020B0604020202020204" pitchFamily="34" charset="0"/>
                <a:ea typeface="Times New Roman" panose="02020603050405020304" pitchFamily="18" charset="0"/>
                <a:cs typeface="Arial" panose="020B0604020202020204" pitchFamily="34" charset="0"/>
              </a:rPr>
              <a:t>	</a:t>
            </a:r>
            <a:r>
              <a:rPr lang="en-US" sz="3200" b="1">
                <a:effectLst/>
                <a:latin typeface="Arial" panose="020B0604020202020204" pitchFamily="34" charset="0"/>
                <a:ea typeface="Times New Roman" panose="02020603050405020304" pitchFamily="18" charset="0"/>
                <a:cs typeface="Arial" panose="020B0604020202020204" pitchFamily="34" charset="0"/>
              </a:rPr>
              <a:t>Suricata</a:t>
            </a:r>
            <a:r>
              <a:rPr lang="en-US" sz="3200">
                <a:effectLst/>
                <a:latin typeface="Arial" panose="020B0604020202020204" pitchFamily="34" charset="0"/>
                <a:ea typeface="Times New Roman" panose="02020603050405020304" pitchFamily="18" charset="0"/>
                <a:cs typeface="Arial" panose="020B0604020202020204" pitchFamily="34" charset="0"/>
              </a:rPr>
              <a:t> là một hệ thống phát hiện xâm nhập dựa trên mã nguồn mở (IDS) và hệ thống ngăn chặn xâm nhập (IPS). Nó được phát triển bởi Open Information Security Foundation (OISF), đây là một phần mềm hoàn toàn miễn phí và chạy trên nền tảng code-based.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Freeform 3"/>
          <p:cNvSpPr/>
          <p:nvPr/>
        </p:nvSpPr>
        <p:spPr>
          <a:xfrm>
            <a:off x="-2011336" y="7735656"/>
            <a:ext cx="4022672" cy="3914355"/>
          </a:xfrm>
          <a:custGeom>
            <a:avLst/>
            <a:gdLst/>
            <a:ahLst/>
            <a:cxnLst/>
            <a:rect l="l" t="t" r="r" b="b"/>
            <a:pathLst>
              <a:path w="4022672" h="3914355">
                <a:moveTo>
                  <a:pt x="0" y="0"/>
                </a:moveTo>
                <a:lnTo>
                  <a:pt x="4022672" y="0"/>
                </a:lnTo>
                <a:lnTo>
                  <a:pt x="4022672" y="3914354"/>
                </a:lnTo>
                <a:lnTo>
                  <a:pt x="0" y="3914354"/>
                </a:lnTo>
                <a:lnTo>
                  <a:pt x="0" y="0"/>
                </a:lnTo>
                <a:close/>
              </a:path>
            </a:pathLst>
          </a:custGeom>
          <a:blipFill>
            <a:blip r:embed="rId3"/>
            <a:stretch>
              <a:fillRect/>
            </a:stretch>
          </a:blipFill>
        </p:spPr>
        <p:txBody>
          <a:bodyPr/>
          <a:lstStyle/>
          <a:p>
            <a:endParaRPr lang="en-US"/>
          </a:p>
        </p:txBody>
      </p:sp>
      <p:sp>
        <p:nvSpPr>
          <p:cNvPr id="4" name="Freeform 4"/>
          <p:cNvSpPr/>
          <p:nvPr/>
        </p:nvSpPr>
        <p:spPr>
          <a:xfrm rot="-9929386">
            <a:off x="16234742" y="-577333"/>
            <a:ext cx="3773825" cy="3672208"/>
          </a:xfrm>
          <a:custGeom>
            <a:avLst/>
            <a:gdLst/>
            <a:ahLst/>
            <a:cxnLst/>
            <a:rect l="l" t="t" r="r" b="b"/>
            <a:pathLst>
              <a:path w="3773825" h="3672208">
                <a:moveTo>
                  <a:pt x="0" y="0"/>
                </a:moveTo>
                <a:lnTo>
                  <a:pt x="3773825" y="0"/>
                </a:lnTo>
                <a:lnTo>
                  <a:pt x="3773825" y="3672209"/>
                </a:lnTo>
                <a:lnTo>
                  <a:pt x="0" y="3672209"/>
                </a:lnTo>
                <a:lnTo>
                  <a:pt x="0" y="0"/>
                </a:lnTo>
                <a:close/>
              </a:path>
            </a:pathLst>
          </a:custGeom>
          <a:blipFill>
            <a:blip r:embed="rId3"/>
            <a:stretch>
              <a:fillRect/>
            </a:stretch>
          </a:blipFill>
        </p:spPr>
        <p:txBody>
          <a:bodyPr/>
          <a:lstStyle/>
          <a:p>
            <a:endParaRPr lang="en-US"/>
          </a:p>
        </p:txBody>
      </p:sp>
      <p:sp>
        <p:nvSpPr>
          <p:cNvPr id="5" name="TextBox 4">
            <a:extLst>
              <a:ext uri="{FF2B5EF4-FFF2-40B4-BE49-F238E27FC236}">
                <a16:creationId xmlns:a16="http://schemas.microsoft.com/office/drawing/2014/main" id="{5266E64E-6BD5-0D80-2DEC-4EB33E7BB8A7}"/>
              </a:ext>
            </a:extLst>
          </p:cNvPr>
          <p:cNvSpPr txBox="1"/>
          <p:nvPr/>
        </p:nvSpPr>
        <p:spPr>
          <a:xfrm>
            <a:off x="228600" y="190500"/>
            <a:ext cx="7924800" cy="584775"/>
          </a:xfrm>
          <a:prstGeom prst="rect">
            <a:avLst/>
          </a:prstGeom>
          <a:noFill/>
        </p:spPr>
        <p:txBody>
          <a:bodyPr wrap="square" rtlCol="0">
            <a:spAutoFit/>
          </a:bodyPr>
          <a:lstStyle/>
          <a:p>
            <a:r>
              <a:rPr lang="en-US" sz="3200">
                <a:latin typeface="Arial" panose="020B0604020202020204" pitchFamily="34" charset="0"/>
                <a:cs typeface="Arial" panose="020B0604020202020204" pitchFamily="34" charset="0"/>
              </a:rPr>
              <a:t>So sánh ưu nhược điểm Snort và Suricata</a:t>
            </a:r>
          </a:p>
        </p:txBody>
      </p:sp>
      <p:sp>
        <p:nvSpPr>
          <p:cNvPr id="6" name="TextBox 5">
            <a:extLst>
              <a:ext uri="{FF2B5EF4-FFF2-40B4-BE49-F238E27FC236}">
                <a16:creationId xmlns:a16="http://schemas.microsoft.com/office/drawing/2014/main" id="{7D80D648-0390-7145-C987-B26CA9FACF1C}"/>
              </a:ext>
            </a:extLst>
          </p:cNvPr>
          <p:cNvSpPr txBox="1"/>
          <p:nvPr/>
        </p:nvSpPr>
        <p:spPr>
          <a:xfrm>
            <a:off x="762000" y="901125"/>
            <a:ext cx="4573535" cy="584775"/>
          </a:xfrm>
          <a:prstGeom prst="rect">
            <a:avLst/>
          </a:prstGeom>
          <a:noFill/>
        </p:spPr>
        <p:txBody>
          <a:bodyPr wrap="square" rtlCol="0">
            <a:spAutoFit/>
          </a:bodyPr>
          <a:lstStyle/>
          <a:p>
            <a:r>
              <a:rPr lang="en-US" sz="3200">
                <a:latin typeface="Arial" panose="020B0604020202020204" pitchFamily="34" charset="0"/>
                <a:cs typeface="Arial" panose="020B0604020202020204" pitchFamily="34" charset="0"/>
              </a:rPr>
              <a:t>Ưu điểm của Snort</a:t>
            </a:r>
          </a:p>
        </p:txBody>
      </p:sp>
      <p:sp>
        <p:nvSpPr>
          <p:cNvPr id="7" name="TextBox 6">
            <a:extLst>
              <a:ext uri="{FF2B5EF4-FFF2-40B4-BE49-F238E27FC236}">
                <a16:creationId xmlns:a16="http://schemas.microsoft.com/office/drawing/2014/main" id="{821E75B0-90B0-76CF-F3FA-0C5892D1AD23}"/>
              </a:ext>
            </a:extLst>
          </p:cNvPr>
          <p:cNvSpPr txBox="1"/>
          <p:nvPr/>
        </p:nvSpPr>
        <p:spPr>
          <a:xfrm>
            <a:off x="914400" y="1454965"/>
            <a:ext cx="15468600" cy="6649064"/>
          </a:xfrm>
          <a:prstGeom prst="rect">
            <a:avLst/>
          </a:prstGeom>
          <a:noFill/>
        </p:spPr>
        <p:txBody>
          <a:bodyPr wrap="square" rtlCol="0">
            <a:spAutoFit/>
          </a:bodyPr>
          <a:lstStyle/>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Thời gian hoạt động: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Snort là một trong những hệ thống phát hiện xâm nhập mạng lâu đời nhất và đã được sử dụng rộng rãi trong nhiều năm.</a:t>
            </a:r>
            <a:endParaRPr lang="en-US" sz="3200" kern="1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Cộng đồng hỗ trợ: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Snort có một cộng đồng lớn và tích cực, với nhiều người dùng và nhà phát triển cống hiến cho việc phát triển và cải tiến.</a:t>
            </a:r>
            <a:endParaRPr lang="en-US" sz="3200" kern="1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Dễ dàng cấu hình: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Snort cung cấp cấu hình linh hoạt cho việc tùy chỉnh quy tắc phát hiện, giúp người quản trị có thể đáp ứng nhanh chóng với các mối đe dọa mới.</a:t>
            </a:r>
            <a:endParaRPr lang="en-US" sz="3200" kern="1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Hỗ trợ nhiều giao thức: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Snort hỗ trợ nhiều giao thức mạng khác nhau, bao gồm TCP/IP, ICMP, UDP, và nhiều giao thức khác.</a:t>
            </a:r>
            <a:endParaRPr lang="en-US" sz="3200" kern="100">
              <a:effectLst/>
              <a:latin typeface="Arial" panose="020B0604020202020204" pitchFamily="34" charset="0"/>
              <a:ea typeface="Aptos" panose="020B0004020202020204" pitchFamily="34" charset="0"/>
              <a:cs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Freeform 3"/>
          <p:cNvSpPr/>
          <p:nvPr/>
        </p:nvSpPr>
        <p:spPr>
          <a:xfrm>
            <a:off x="-2011336" y="7735656"/>
            <a:ext cx="4022672" cy="3914355"/>
          </a:xfrm>
          <a:custGeom>
            <a:avLst/>
            <a:gdLst/>
            <a:ahLst/>
            <a:cxnLst/>
            <a:rect l="l" t="t" r="r" b="b"/>
            <a:pathLst>
              <a:path w="4022672" h="3914355">
                <a:moveTo>
                  <a:pt x="0" y="0"/>
                </a:moveTo>
                <a:lnTo>
                  <a:pt x="4022672" y="0"/>
                </a:lnTo>
                <a:lnTo>
                  <a:pt x="4022672" y="3914354"/>
                </a:lnTo>
                <a:lnTo>
                  <a:pt x="0" y="3914354"/>
                </a:lnTo>
                <a:lnTo>
                  <a:pt x="0" y="0"/>
                </a:lnTo>
                <a:close/>
              </a:path>
            </a:pathLst>
          </a:custGeom>
          <a:blipFill>
            <a:blip r:embed="rId3"/>
            <a:stretch>
              <a:fillRect/>
            </a:stretch>
          </a:blipFill>
        </p:spPr>
        <p:txBody>
          <a:bodyPr/>
          <a:lstStyle/>
          <a:p>
            <a:endParaRPr lang="en-US"/>
          </a:p>
        </p:txBody>
      </p:sp>
      <p:sp>
        <p:nvSpPr>
          <p:cNvPr id="4" name="Freeform 4"/>
          <p:cNvSpPr/>
          <p:nvPr/>
        </p:nvSpPr>
        <p:spPr>
          <a:xfrm rot="-9929386">
            <a:off x="16234742" y="-577333"/>
            <a:ext cx="3773825" cy="3672208"/>
          </a:xfrm>
          <a:custGeom>
            <a:avLst/>
            <a:gdLst/>
            <a:ahLst/>
            <a:cxnLst/>
            <a:rect l="l" t="t" r="r" b="b"/>
            <a:pathLst>
              <a:path w="3773825" h="3672208">
                <a:moveTo>
                  <a:pt x="0" y="0"/>
                </a:moveTo>
                <a:lnTo>
                  <a:pt x="3773825" y="0"/>
                </a:lnTo>
                <a:lnTo>
                  <a:pt x="3773825" y="3672209"/>
                </a:lnTo>
                <a:lnTo>
                  <a:pt x="0" y="3672209"/>
                </a:lnTo>
                <a:lnTo>
                  <a:pt x="0" y="0"/>
                </a:lnTo>
                <a:close/>
              </a:path>
            </a:pathLst>
          </a:custGeom>
          <a:blipFill>
            <a:blip r:embed="rId3"/>
            <a:stretch>
              <a:fillRect/>
            </a:stretch>
          </a:blipFill>
        </p:spPr>
        <p:txBody>
          <a:bodyPr/>
          <a:lstStyle/>
          <a:p>
            <a:endParaRPr lang="en-US"/>
          </a:p>
        </p:txBody>
      </p:sp>
      <p:sp>
        <p:nvSpPr>
          <p:cNvPr id="5" name="Freeform 5"/>
          <p:cNvSpPr/>
          <p:nvPr/>
        </p:nvSpPr>
        <p:spPr>
          <a:xfrm>
            <a:off x="15090510" y="-698406"/>
            <a:ext cx="4022672" cy="3914355"/>
          </a:xfrm>
          <a:custGeom>
            <a:avLst/>
            <a:gdLst/>
            <a:ahLst/>
            <a:cxnLst/>
            <a:rect l="l" t="t" r="r" b="b"/>
            <a:pathLst>
              <a:path w="4022672" h="3914355">
                <a:moveTo>
                  <a:pt x="0" y="0"/>
                </a:moveTo>
                <a:lnTo>
                  <a:pt x="4022672" y="0"/>
                </a:lnTo>
                <a:lnTo>
                  <a:pt x="4022672" y="3914355"/>
                </a:lnTo>
                <a:lnTo>
                  <a:pt x="0" y="3914355"/>
                </a:lnTo>
                <a:lnTo>
                  <a:pt x="0" y="0"/>
                </a:lnTo>
                <a:close/>
              </a:path>
            </a:pathLst>
          </a:custGeom>
          <a:blipFill>
            <a:blip r:embed="rId3"/>
            <a:stretch>
              <a:fillRect/>
            </a:stretch>
          </a:blipFill>
        </p:spPr>
        <p:txBody>
          <a:bodyPr/>
          <a:lstStyle/>
          <a:p>
            <a:endParaRPr lang="en-US"/>
          </a:p>
        </p:txBody>
      </p:sp>
      <p:sp>
        <p:nvSpPr>
          <p:cNvPr id="6" name="TextBox 5">
            <a:extLst>
              <a:ext uri="{FF2B5EF4-FFF2-40B4-BE49-F238E27FC236}">
                <a16:creationId xmlns:a16="http://schemas.microsoft.com/office/drawing/2014/main" id="{52302855-FBF5-10A7-479E-600CCAF85423}"/>
              </a:ext>
            </a:extLst>
          </p:cNvPr>
          <p:cNvSpPr txBox="1"/>
          <p:nvPr/>
        </p:nvSpPr>
        <p:spPr>
          <a:xfrm>
            <a:off x="371475" y="260063"/>
            <a:ext cx="4648200" cy="584775"/>
          </a:xfrm>
          <a:prstGeom prst="rect">
            <a:avLst/>
          </a:prstGeom>
          <a:noFill/>
        </p:spPr>
        <p:txBody>
          <a:bodyPr wrap="square" rtlCol="0">
            <a:spAutoFit/>
          </a:bodyPr>
          <a:lstStyle/>
          <a:p>
            <a:r>
              <a:rPr lang="en-US" sz="3200">
                <a:latin typeface="Arial" panose="020B0604020202020204" pitchFamily="34" charset="0"/>
                <a:cs typeface="Arial" panose="020B0604020202020204" pitchFamily="34" charset="0"/>
              </a:rPr>
              <a:t>Ưu điểm Suricata</a:t>
            </a:r>
          </a:p>
        </p:txBody>
      </p:sp>
      <p:sp>
        <p:nvSpPr>
          <p:cNvPr id="7" name="TextBox 6">
            <a:extLst>
              <a:ext uri="{FF2B5EF4-FFF2-40B4-BE49-F238E27FC236}">
                <a16:creationId xmlns:a16="http://schemas.microsoft.com/office/drawing/2014/main" id="{4E055638-9B9F-5825-A781-704F544AB6AE}"/>
              </a:ext>
            </a:extLst>
          </p:cNvPr>
          <p:cNvSpPr txBox="1"/>
          <p:nvPr/>
        </p:nvSpPr>
        <p:spPr>
          <a:xfrm>
            <a:off x="990600" y="965715"/>
            <a:ext cx="15090510" cy="6649064"/>
          </a:xfrm>
          <a:prstGeom prst="rect">
            <a:avLst/>
          </a:prstGeom>
          <a:noFill/>
        </p:spPr>
        <p:txBody>
          <a:bodyPr wrap="square" rtlCol="0">
            <a:spAutoFit/>
          </a:bodyPr>
          <a:lstStyle/>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Hiệu suất cao: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Suricata được thiết kế để xử lý lượng dữ liệu mạng lớn với hiệu suất cao, đảm bảo khả năng phát hiện xâm nhập mạnh mẽ.</a:t>
            </a:r>
            <a:endParaRPr lang="en-US" sz="3200" kern="1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Kiến trúc đa luồng: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Suricata hỗ trợ kiến trúc đa luồng, cho phép nó xử lý nhiều luồng dữ liệu đồng thời, cải thiện hiệu suất và đáp ứng nhanh chóng với các mối đe dọa.</a:t>
            </a:r>
            <a:endParaRPr lang="en-US" sz="3200" kern="1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Hỗ trợ nhiều giao thức: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Tương tự như Snort, Suricata hỗ trợ nhiều giao thức mạng khác nhau.</a:t>
            </a:r>
            <a:endParaRPr lang="en-US" sz="3200" kern="1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Hỗ trợ nền tảng: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Suricata có sẵn trên nhiều nền tảng khác nhau bao gồm Linux, Windows, và BSD.</a:t>
            </a:r>
            <a:endParaRPr lang="en-US" sz="3200" kern="100">
              <a:effectLst/>
              <a:latin typeface="Arial" panose="020B0604020202020204" pitchFamily="34" charset="0"/>
              <a:ea typeface="Aptos" panose="020B0004020202020204" pitchFamily="34" charset="0"/>
              <a:cs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Freeform 3"/>
          <p:cNvSpPr/>
          <p:nvPr/>
        </p:nvSpPr>
        <p:spPr>
          <a:xfrm>
            <a:off x="-2011336" y="7735656"/>
            <a:ext cx="4022672" cy="3914355"/>
          </a:xfrm>
          <a:custGeom>
            <a:avLst/>
            <a:gdLst/>
            <a:ahLst/>
            <a:cxnLst/>
            <a:rect l="l" t="t" r="r" b="b"/>
            <a:pathLst>
              <a:path w="4022672" h="3914355">
                <a:moveTo>
                  <a:pt x="0" y="0"/>
                </a:moveTo>
                <a:lnTo>
                  <a:pt x="4022672" y="0"/>
                </a:lnTo>
                <a:lnTo>
                  <a:pt x="4022672" y="3914354"/>
                </a:lnTo>
                <a:lnTo>
                  <a:pt x="0" y="3914354"/>
                </a:lnTo>
                <a:lnTo>
                  <a:pt x="0" y="0"/>
                </a:lnTo>
                <a:close/>
              </a:path>
            </a:pathLst>
          </a:custGeom>
          <a:blipFill>
            <a:blip r:embed="rId3"/>
            <a:stretch>
              <a:fillRect/>
            </a:stretch>
          </a:blipFill>
        </p:spPr>
        <p:txBody>
          <a:bodyPr/>
          <a:lstStyle/>
          <a:p>
            <a:endParaRPr lang="en-US"/>
          </a:p>
        </p:txBody>
      </p:sp>
      <p:sp>
        <p:nvSpPr>
          <p:cNvPr id="4" name="Freeform 4"/>
          <p:cNvSpPr/>
          <p:nvPr/>
        </p:nvSpPr>
        <p:spPr>
          <a:xfrm>
            <a:off x="15247964" y="-928477"/>
            <a:ext cx="4022672" cy="3914355"/>
          </a:xfrm>
          <a:custGeom>
            <a:avLst/>
            <a:gdLst/>
            <a:ahLst/>
            <a:cxnLst/>
            <a:rect l="l" t="t" r="r" b="b"/>
            <a:pathLst>
              <a:path w="4022672" h="3914355">
                <a:moveTo>
                  <a:pt x="0" y="0"/>
                </a:moveTo>
                <a:lnTo>
                  <a:pt x="4022672" y="0"/>
                </a:lnTo>
                <a:lnTo>
                  <a:pt x="4022672" y="3914354"/>
                </a:lnTo>
                <a:lnTo>
                  <a:pt x="0" y="3914354"/>
                </a:lnTo>
                <a:lnTo>
                  <a:pt x="0" y="0"/>
                </a:lnTo>
                <a:close/>
              </a:path>
            </a:pathLst>
          </a:custGeom>
          <a:blipFill>
            <a:blip r:embed="rId3"/>
            <a:stretch>
              <a:fillRect/>
            </a:stretch>
          </a:blipFill>
        </p:spPr>
        <p:txBody>
          <a:bodyPr/>
          <a:lstStyle/>
          <a:p>
            <a:endParaRPr lang="en-US"/>
          </a:p>
        </p:txBody>
      </p:sp>
      <p:sp>
        <p:nvSpPr>
          <p:cNvPr id="5" name="TextBox 4">
            <a:extLst>
              <a:ext uri="{FF2B5EF4-FFF2-40B4-BE49-F238E27FC236}">
                <a16:creationId xmlns:a16="http://schemas.microsoft.com/office/drawing/2014/main" id="{CB7127EB-4782-2B4F-CF73-01352198E619}"/>
              </a:ext>
            </a:extLst>
          </p:cNvPr>
          <p:cNvSpPr txBox="1"/>
          <p:nvPr/>
        </p:nvSpPr>
        <p:spPr>
          <a:xfrm>
            <a:off x="228600" y="266700"/>
            <a:ext cx="4022672" cy="584775"/>
          </a:xfrm>
          <a:prstGeom prst="rect">
            <a:avLst/>
          </a:prstGeom>
          <a:noFill/>
        </p:spPr>
        <p:txBody>
          <a:bodyPr wrap="square" rtlCol="0">
            <a:spAutoFit/>
          </a:bodyPr>
          <a:lstStyle/>
          <a:p>
            <a:r>
              <a:rPr lang="en-US" sz="3200">
                <a:latin typeface="Arial" panose="020B0604020202020204" pitchFamily="34" charset="0"/>
                <a:cs typeface="Arial" panose="020B0604020202020204" pitchFamily="34" charset="0"/>
              </a:rPr>
              <a:t>Nhược điểm Snort</a:t>
            </a:r>
          </a:p>
        </p:txBody>
      </p:sp>
      <p:sp>
        <p:nvSpPr>
          <p:cNvPr id="6" name="TextBox 5">
            <a:extLst>
              <a:ext uri="{FF2B5EF4-FFF2-40B4-BE49-F238E27FC236}">
                <a16:creationId xmlns:a16="http://schemas.microsoft.com/office/drawing/2014/main" id="{E91A6302-A719-0AC8-CB78-6AC129BE93CD}"/>
              </a:ext>
            </a:extLst>
          </p:cNvPr>
          <p:cNvSpPr txBox="1"/>
          <p:nvPr/>
        </p:nvSpPr>
        <p:spPr>
          <a:xfrm>
            <a:off x="609600" y="851475"/>
            <a:ext cx="16230600" cy="5171737"/>
          </a:xfrm>
          <a:prstGeom prst="rect">
            <a:avLst/>
          </a:prstGeom>
          <a:noFill/>
        </p:spPr>
        <p:txBody>
          <a:bodyPr wrap="square" rtlCol="0">
            <a:spAutoFit/>
          </a:bodyPr>
          <a:lstStyle/>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Hiệu suất: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Một số người dùng cho rằng Snort có thể gặp vấn đề về hiệu suất khi phải xử lý lượng dữ liệu mạng lớn.</a:t>
            </a:r>
            <a:endParaRPr lang="en-US" sz="3200" kern="1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Khả năng mở rộng: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Snort không thực sự linh hoạt trong việc mở rộng hoạt động trên môi trường mạng lớn và phức tạp.</a:t>
            </a:r>
            <a:endParaRPr lang="en-US" sz="3200" kern="1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Tính năng bổ sung: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Một số tính năng bổ sung như phân tích đa dòng không có sẵn trong phiên bản cơ bản của Snort và cần được triển khai thông qua các plugin bổ sung.</a:t>
            </a:r>
            <a:endParaRPr lang="en-US" sz="3200" kern="100">
              <a:effectLst/>
              <a:latin typeface="Arial" panose="020B0604020202020204" pitchFamily="34" charset="0"/>
              <a:ea typeface="Aptos" panose="020B0004020202020204" pitchFamily="34" charset="0"/>
              <a:cs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Freeform 3"/>
          <p:cNvSpPr/>
          <p:nvPr/>
        </p:nvSpPr>
        <p:spPr>
          <a:xfrm rot="-9929386">
            <a:off x="16234742" y="-577333"/>
            <a:ext cx="3773825" cy="3672208"/>
          </a:xfrm>
          <a:custGeom>
            <a:avLst/>
            <a:gdLst/>
            <a:ahLst/>
            <a:cxnLst/>
            <a:rect l="l" t="t" r="r" b="b"/>
            <a:pathLst>
              <a:path w="3773825" h="3672208">
                <a:moveTo>
                  <a:pt x="0" y="0"/>
                </a:moveTo>
                <a:lnTo>
                  <a:pt x="3773825" y="0"/>
                </a:lnTo>
                <a:lnTo>
                  <a:pt x="3773825" y="3672209"/>
                </a:lnTo>
                <a:lnTo>
                  <a:pt x="0" y="3672209"/>
                </a:lnTo>
                <a:lnTo>
                  <a:pt x="0" y="0"/>
                </a:lnTo>
                <a:close/>
              </a:path>
            </a:pathLst>
          </a:custGeom>
          <a:blipFill>
            <a:blip r:embed="rId3"/>
            <a:stretch>
              <a:fillRect/>
            </a:stretch>
          </a:blipFill>
        </p:spPr>
        <p:txBody>
          <a:bodyPr/>
          <a:lstStyle/>
          <a:p>
            <a:endParaRPr lang="en-US"/>
          </a:p>
        </p:txBody>
      </p:sp>
      <p:sp>
        <p:nvSpPr>
          <p:cNvPr id="4" name="Freeform 4"/>
          <p:cNvSpPr/>
          <p:nvPr/>
        </p:nvSpPr>
        <p:spPr>
          <a:xfrm rot="-10559098">
            <a:off x="-1179778" y="7022969"/>
            <a:ext cx="4022672" cy="3914355"/>
          </a:xfrm>
          <a:custGeom>
            <a:avLst/>
            <a:gdLst/>
            <a:ahLst/>
            <a:cxnLst/>
            <a:rect l="l" t="t" r="r" b="b"/>
            <a:pathLst>
              <a:path w="4022672" h="3914355">
                <a:moveTo>
                  <a:pt x="0" y="0"/>
                </a:moveTo>
                <a:lnTo>
                  <a:pt x="4022672" y="0"/>
                </a:lnTo>
                <a:lnTo>
                  <a:pt x="4022672" y="3914355"/>
                </a:lnTo>
                <a:lnTo>
                  <a:pt x="0" y="3914355"/>
                </a:lnTo>
                <a:lnTo>
                  <a:pt x="0" y="0"/>
                </a:lnTo>
                <a:close/>
              </a:path>
            </a:pathLst>
          </a:custGeom>
          <a:blipFill>
            <a:blip r:embed="rId3"/>
            <a:stretch>
              <a:fillRect/>
            </a:stretch>
          </a:blipFill>
        </p:spPr>
        <p:txBody>
          <a:bodyPr/>
          <a:lstStyle/>
          <a:p>
            <a:endParaRPr lang="en-US"/>
          </a:p>
        </p:txBody>
      </p:sp>
      <p:sp>
        <p:nvSpPr>
          <p:cNvPr id="5" name="TextBox 4">
            <a:extLst>
              <a:ext uri="{FF2B5EF4-FFF2-40B4-BE49-F238E27FC236}">
                <a16:creationId xmlns:a16="http://schemas.microsoft.com/office/drawing/2014/main" id="{15F4A3B8-1F0E-16AC-03EA-490577FACDFB}"/>
              </a:ext>
            </a:extLst>
          </p:cNvPr>
          <p:cNvSpPr txBox="1"/>
          <p:nvPr/>
        </p:nvSpPr>
        <p:spPr>
          <a:xfrm>
            <a:off x="228600" y="114300"/>
            <a:ext cx="4573535" cy="584775"/>
          </a:xfrm>
          <a:prstGeom prst="rect">
            <a:avLst/>
          </a:prstGeom>
          <a:noFill/>
        </p:spPr>
        <p:txBody>
          <a:bodyPr wrap="square" rtlCol="0">
            <a:spAutoFit/>
          </a:bodyPr>
          <a:lstStyle/>
          <a:p>
            <a:r>
              <a:rPr lang="en-US" sz="3200">
                <a:latin typeface="Arial" panose="020B0604020202020204" pitchFamily="34" charset="0"/>
                <a:cs typeface="Arial" panose="020B0604020202020204" pitchFamily="34" charset="0"/>
              </a:rPr>
              <a:t>Nhược điểm Suricata</a:t>
            </a:r>
          </a:p>
        </p:txBody>
      </p:sp>
      <p:sp>
        <p:nvSpPr>
          <p:cNvPr id="6" name="TextBox 5">
            <a:extLst>
              <a:ext uri="{FF2B5EF4-FFF2-40B4-BE49-F238E27FC236}">
                <a16:creationId xmlns:a16="http://schemas.microsoft.com/office/drawing/2014/main" id="{7E7493EE-3530-24E5-FB16-D5FFD5DB74F6}"/>
              </a:ext>
            </a:extLst>
          </p:cNvPr>
          <p:cNvSpPr txBox="1"/>
          <p:nvPr/>
        </p:nvSpPr>
        <p:spPr>
          <a:xfrm>
            <a:off x="609600" y="813375"/>
            <a:ext cx="16154400" cy="4433073"/>
          </a:xfrm>
          <a:prstGeom prst="rect">
            <a:avLst/>
          </a:prstGeom>
          <a:noFill/>
        </p:spPr>
        <p:txBody>
          <a:bodyPr wrap="square" rtlCol="0">
            <a:spAutoFit/>
          </a:bodyPr>
          <a:lstStyle/>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Khó cấu hình: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Một số người dùng cho rằng Suricata có thể khó cấu hình hơn so với Snort do tính linh hoạt cao và nhiều tính năng.</a:t>
            </a:r>
            <a:endParaRPr lang="en-US" sz="3200" kern="1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Sự phát triển: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Mặc dù Suricata có sự phát triển đáng kể, nhưng cộng đồng và hỗ trợ xung quanh nó có thể không lớn như Snort.</a:t>
            </a:r>
            <a:endParaRPr lang="en-US" sz="3200" kern="1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tabLst>
                <a:tab pos="457200" algn="l"/>
              </a:tabLst>
            </a:pPr>
            <a:r>
              <a:rPr lang="en-US" sz="3200" b="1"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Tính năng bổ sung: </a:t>
            </a:r>
            <a:r>
              <a:rPr lang="en-US" sz="3200" kern="0">
                <a:solidFill>
                  <a:srgbClr val="0D0D0D"/>
                </a:solidFill>
                <a:effectLst/>
                <a:latin typeface="Arial" panose="020B0604020202020204" pitchFamily="34" charset="0"/>
                <a:ea typeface="Times New Roman" panose="02020603050405020304" pitchFamily="18" charset="0"/>
                <a:cs typeface="Arial" panose="020B0604020202020204" pitchFamily="34" charset="0"/>
              </a:rPr>
              <a:t>Một số tính năng bổ sung cần thiết có thể không có sẵn trong Suricata và cần phải được triển khai thông qua plugin hoặc các công cụ khác.</a:t>
            </a:r>
            <a:endParaRPr lang="en-US" sz="3200" kern="100">
              <a:effectLst/>
              <a:latin typeface="Arial" panose="020B0604020202020204" pitchFamily="34" charset="0"/>
              <a:ea typeface="Aptos" panose="020B0004020202020204" pitchFamily="34" charset="0"/>
              <a:cs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2761"/>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Freeform 3"/>
          <p:cNvSpPr/>
          <p:nvPr/>
        </p:nvSpPr>
        <p:spPr>
          <a:xfrm rot="-7287837">
            <a:off x="-1279869" y="7308491"/>
            <a:ext cx="3547174" cy="3899618"/>
          </a:xfrm>
          <a:custGeom>
            <a:avLst/>
            <a:gdLst/>
            <a:ahLst/>
            <a:cxnLst/>
            <a:rect l="l" t="t" r="r" b="b"/>
            <a:pathLst>
              <a:path w="3547174" h="3899618">
                <a:moveTo>
                  <a:pt x="0" y="0"/>
                </a:moveTo>
                <a:lnTo>
                  <a:pt x="3547174" y="0"/>
                </a:lnTo>
                <a:lnTo>
                  <a:pt x="3547174" y="3899618"/>
                </a:lnTo>
                <a:lnTo>
                  <a:pt x="0" y="3899618"/>
                </a:lnTo>
                <a:lnTo>
                  <a:pt x="0" y="0"/>
                </a:lnTo>
                <a:close/>
              </a:path>
            </a:pathLst>
          </a:custGeom>
          <a:blipFill>
            <a:blip r:embed="rId3"/>
            <a:stretch>
              <a:fillRect/>
            </a:stretch>
          </a:blipFill>
        </p:spPr>
        <p:txBody>
          <a:bodyPr/>
          <a:lstStyle/>
          <a:p>
            <a:endParaRPr lang="en-US"/>
          </a:p>
        </p:txBody>
      </p:sp>
      <p:sp>
        <p:nvSpPr>
          <p:cNvPr id="4" name="Freeform 4"/>
          <p:cNvSpPr/>
          <p:nvPr/>
        </p:nvSpPr>
        <p:spPr>
          <a:xfrm rot="2483769">
            <a:off x="15858013" y="-467117"/>
            <a:ext cx="3500679" cy="2480380"/>
          </a:xfrm>
          <a:custGeom>
            <a:avLst/>
            <a:gdLst/>
            <a:ahLst/>
            <a:cxnLst/>
            <a:rect l="l" t="t" r="r" b="b"/>
            <a:pathLst>
              <a:path w="3500679" h="2480380">
                <a:moveTo>
                  <a:pt x="0" y="0"/>
                </a:moveTo>
                <a:lnTo>
                  <a:pt x="3500679" y="0"/>
                </a:lnTo>
                <a:lnTo>
                  <a:pt x="3500679" y="2480381"/>
                </a:lnTo>
                <a:lnTo>
                  <a:pt x="0" y="2480381"/>
                </a:lnTo>
                <a:lnTo>
                  <a:pt x="0" y="0"/>
                </a:lnTo>
                <a:close/>
              </a:path>
            </a:pathLst>
          </a:custGeom>
          <a:blipFill>
            <a:blip r:embed="rId4"/>
            <a:stretch>
              <a:fillRect/>
            </a:stretch>
          </a:blipFill>
        </p:spPr>
        <p:txBody>
          <a:bodyPr/>
          <a:lstStyle/>
          <a:p>
            <a:endParaRPr lang="en-US"/>
          </a:p>
        </p:txBody>
      </p:sp>
      <p:sp>
        <p:nvSpPr>
          <p:cNvPr id="5" name="TextBox 4">
            <a:extLst>
              <a:ext uri="{FF2B5EF4-FFF2-40B4-BE49-F238E27FC236}">
                <a16:creationId xmlns:a16="http://schemas.microsoft.com/office/drawing/2014/main" id="{6FE90F1B-EC41-35B6-A23E-01C7D1A3FB1F}"/>
              </a:ext>
            </a:extLst>
          </p:cNvPr>
          <p:cNvSpPr txBox="1"/>
          <p:nvPr/>
        </p:nvSpPr>
        <p:spPr>
          <a:xfrm>
            <a:off x="381000" y="266700"/>
            <a:ext cx="6019800" cy="646331"/>
          </a:xfrm>
          <a:prstGeom prst="rect">
            <a:avLst/>
          </a:prstGeom>
          <a:noFill/>
        </p:spPr>
        <p:txBody>
          <a:bodyPr wrap="square" rtlCol="0">
            <a:spAutoFit/>
          </a:bodyPr>
          <a:lstStyle/>
          <a:p>
            <a:r>
              <a:rPr lang="en-US" sz="3600">
                <a:latin typeface="Arial" panose="020B0604020202020204" pitchFamily="34" charset="0"/>
                <a:cs typeface="Arial" panose="020B0604020202020204" pitchFamily="34" charset="0"/>
              </a:rPr>
              <a:t>Cài đặt và thực nghiệm</a:t>
            </a:r>
          </a:p>
        </p:txBody>
      </p:sp>
      <p:sp>
        <p:nvSpPr>
          <p:cNvPr id="6" name="TextBox 5">
            <a:extLst>
              <a:ext uri="{FF2B5EF4-FFF2-40B4-BE49-F238E27FC236}">
                <a16:creationId xmlns:a16="http://schemas.microsoft.com/office/drawing/2014/main" id="{C3F06B25-CA67-3C59-3338-3A9B03F048D1}"/>
              </a:ext>
            </a:extLst>
          </p:cNvPr>
          <p:cNvSpPr txBox="1"/>
          <p:nvPr/>
        </p:nvSpPr>
        <p:spPr>
          <a:xfrm>
            <a:off x="1447800" y="1409700"/>
            <a:ext cx="15544800" cy="584775"/>
          </a:xfrm>
          <a:prstGeom prst="rect">
            <a:avLst/>
          </a:prstGeom>
          <a:noFill/>
        </p:spPr>
        <p:txBody>
          <a:bodyPr wrap="square" rtlCol="0">
            <a:spAutoFit/>
          </a:bodyPr>
          <a:lstStyle/>
          <a:p>
            <a:r>
              <a:rPr lang="en-US" sz="3200">
                <a:latin typeface="Arial" panose="020B0604020202020204" pitchFamily="34" charset="0"/>
                <a:cs typeface="Arial" panose="020B0604020202020204" pitchFamily="34" charset="0"/>
              </a:rPr>
              <a:t>Truy cập link: </a:t>
            </a:r>
            <a:r>
              <a:rPr lang="en-US" sz="3200" u="sng" spc="15">
                <a:solidFill>
                  <a:srgbClr val="0000FF"/>
                </a:solidFill>
                <a:effectLst/>
                <a:latin typeface="Arial" panose="020B0604020202020204" pitchFamily="34" charset="0"/>
                <a:ea typeface="Times New Roman" panose="02020603050405020304" pitchFamily="18" charset="0"/>
                <a:cs typeface="Arial" panose="020B0604020202020204" pitchFamily="34" charset="0"/>
                <a:hlinkClick r:id="rId5"/>
              </a:rPr>
              <a:t>https://www.openinfosecfoundation.org/download/suricata-5.0.6.tar.gz</a:t>
            </a:r>
            <a:endParaRPr lang="en-US" sz="320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6CD21A1E-B9A1-55A9-118D-0D5DC3D84943}"/>
              </a:ext>
            </a:extLst>
          </p:cNvPr>
          <p:cNvSpPr txBox="1"/>
          <p:nvPr/>
        </p:nvSpPr>
        <p:spPr>
          <a:xfrm>
            <a:off x="1447800" y="2171700"/>
            <a:ext cx="15392400" cy="1077218"/>
          </a:xfrm>
          <a:prstGeom prst="rect">
            <a:avLst/>
          </a:prstGeom>
          <a:noFill/>
        </p:spPr>
        <p:txBody>
          <a:bodyPr wrap="square" rtlCol="0">
            <a:spAutoFit/>
          </a:bodyPr>
          <a:lstStyle/>
          <a:p>
            <a:r>
              <a:rPr lang="en-US" sz="3200" spc="15">
                <a:solidFill>
                  <a:srgbClr val="252525"/>
                </a:solidFill>
                <a:effectLst/>
                <a:latin typeface="Arial" panose="020B0604020202020204" pitchFamily="34" charset="0"/>
                <a:ea typeface="Times New Roman" panose="02020603050405020304" pitchFamily="18" charset="0"/>
                <a:cs typeface="Arial" panose="020B0604020202020204" pitchFamily="34" charset="0"/>
              </a:rPr>
              <a:t>Sau khi quá trình tải xuống hoàn tất, hãy giải nén tệp đã tải xuống bằng lệnh sau:</a:t>
            </a:r>
            <a:endParaRPr lang="en-US" sz="3200">
              <a:effectLst/>
              <a:latin typeface="Arial" panose="020B0604020202020204" pitchFamily="34" charset="0"/>
              <a:ea typeface="Times New Roman" panose="02020603050405020304" pitchFamily="18" charset="0"/>
              <a:cs typeface="Arial" panose="020B0604020202020204" pitchFamily="34" charset="0"/>
            </a:endParaRPr>
          </a:p>
          <a:p>
            <a:endParaRPr lang="en-US" sz="320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C7AE0CA4-8826-2F73-1808-691B1020935E}"/>
              </a:ext>
            </a:extLst>
          </p:cNvPr>
          <p:cNvSpPr txBox="1"/>
          <p:nvPr/>
        </p:nvSpPr>
        <p:spPr>
          <a:xfrm>
            <a:off x="1524000" y="2781300"/>
            <a:ext cx="5410200" cy="584775"/>
          </a:xfrm>
          <a:prstGeom prst="rect">
            <a:avLst/>
          </a:prstGeom>
          <a:noFill/>
        </p:spPr>
        <p:txBody>
          <a:bodyPr wrap="square" rtlCol="0">
            <a:spAutoFit/>
          </a:bodyPr>
          <a:lstStyle/>
          <a:p>
            <a:r>
              <a:rPr lang="en-US" sz="3200">
                <a:latin typeface="Arial" panose="020B0604020202020204" pitchFamily="34" charset="0"/>
                <a:cs typeface="Arial" panose="020B0604020202020204" pitchFamily="34" charset="0"/>
              </a:rPr>
              <a:t>tar-xvzf suricata-5.0.3.tar.gz</a:t>
            </a:r>
          </a:p>
        </p:txBody>
      </p:sp>
      <p:sp>
        <p:nvSpPr>
          <p:cNvPr id="11" name="TextBox 10">
            <a:extLst>
              <a:ext uri="{FF2B5EF4-FFF2-40B4-BE49-F238E27FC236}">
                <a16:creationId xmlns:a16="http://schemas.microsoft.com/office/drawing/2014/main" id="{1AC553B5-2F55-F8BC-0878-16BD5CB52008}"/>
              </a:ext>
            </a:extLst>
          </p:cNvPr>
          <p:cNvSpPr txBox="1"/>
          <p:nvPr/>
        </p:nvSpPr>
        <p:spPr>
          <a:xfrm>
            <a:off x="1524000" y="3467100"/>
            <a:ext cx="14935200" cy="1569660"/>
          </a:xfrm>
          <a:prstGeom prst="rect">
            <a:avLst/>
          </a:prstGeom>
          <a:noFill/>
        </p:spPr>
        <p:txBody>
          <a:bodyPr wrap="square" rtlCol="0">
            <a:spAutoFit/>
          </a:bodyPr>
          <a:lstStyle/>
          <a:p>
            <a:pPr algn="just"/>
            <a:r>
              <a:rPr lang="en-US" sz="3200" spc="15">
                <a:solidFill>
                  <a:srgbClr val="252525"/>
                </a:solidFill>
                <a:effectLst/>
                <a:latin typeface="Arial" panose="020B0604020202020204" pitchFamily="34" charset="0"/>
                <a:ea typeface="Times New Roman" panose="02020603050405020304" pitchFamily="18" charset="0"/>
                <a:cs typeface="Arial" panose="020B0604020202020204" pitchFamily="34" charset="0"/>
              </a:rPr>
              <a:t>Tiếp theo, thay đổi thư mục thành thư mục được giải nén và cấu hình nó bằng lệnh sau:</a:t>
            </a:r>
            <a:endParaRPr lang="en-US" sz="3200">
              <a:effectLst/>
              <a:latin typeface="Arial" panose="020B0604020202020204" pitchFamily="34" charset="0"/>
              <a:ea typeface="Times New Roman" panose="02020603050405020304" pitchFamily="18" charset="0"/>
              <a:cs typeface="Arial" panose="020B0604020202020204" pitchFamily="34" charset="0"/>
            </a:endParaRPr>
          </a:p>
          <a:p>
            <a:pPr algn="just"/>
            <a:endParaRPr lang="en-US" sz="3200">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164052BC-4940-1BF2-3927-EF78FE1AF65F}"/>
              </a:ext>
            </a:extLst>
          </p:cNvPr>
          <p:cNvSpPr txBox="1"/>
          <p:nvPr/>
        </p:nvSpPr>
        <p:spPr>
          <a:xfrm>
            <a:off x="1524000" y="4610100"/>
            <a:ext cx="15011400" cy="1077218"/>
          </a:xfrm>
          <a:prstGeom prst="rect">
            <a:avLst/>
          </a:prstGeom>
          <a:noFill/>
        </p:spPr>
        <p:txBody>
          <a:bodyPr wrap="square" rtlCol="0">
            <a:spAutoFit/>
          </a:bodyPr>
          <a:lstStyle/>
          <a:p>
            <a:r>
              <a:rPr lang="en-US" sz="3200">
                <a:latin typeface="Arial" panose="020B0604020202020204" pitchFamily="34" charset="0"/>
                <a:cs typeface="Arial" panose="020B0604020202020204" pitchFamily="34" charset="0"/>
              </a:rPr>
              <a:t>cd suricata-5.0.3./configure - -enable-nfqueue - -prefix=/usr - -sysconfdir=/etc - -localstatedir=/var</a:t>
            </a:r>
          </a:p>
        </p:txBody>
      </p:sp>
      <p:sp>
        <p:nvSpPr>
          <p:cNvPr id="14" name="TextBox 13">
            <a:extLst>
              <a:ext uri="{FF2B5EF4-FFF2-40B4-BE49-F238E27FC236}">
                <a16:creationId xmlns:a16="http://schemas.microsoft.com/office/drawing/2014/main" id="{DD02AF06-43B1-E7C1-0346-A7C98C7B8349}"/>
              </a:ext>
            </a:extLst>
          </p:cNvPr>
          <p:cNvSpPr txBox="1"/>
          <p:nvPr/>
        </p:nvSpPr>
        <p:spPr>
          <a:xfrm>
            <a:off x="1524000" y="5829300"/>
            <a:ext cx="9144000" cy="584775"/>
          </a:xfrm>
          <a:prstGeom prst="rect">
            <a:avLst/>
          </a:prstGeom>
          <a:noFill/>
        </p:spPr>
        <p:txBody>
          <a:bodyPr wrap="square" rtlCol="0">
            <a:spAutoFit/>
          </a:bodyPr>
          <a:lstStyle/>
          <a:p>
            <a:r>
              <a:rPr lang="en-US" sz="3200">
                <a:effectLst/>
                <a:latin typeface="Arial" panose="020B0604020202020204" pitchFamily="34" charset="0"/>
                <a:ea typeface="Times New Roman" panose="02020603050405020304" pitchFamily="18" charset="0"/>
                <a:cs typeface="Arial" panose="020B0604020202020204" pitchFamily="34" charset="0"/>
              </a:rPr>
              <a:t>Kiểm tra Suricata đã cài đặt hoàn tất chưa</a:t>
            </a:r>
            <a:endParaRPr lang="en-US" sz="320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1089B6EB-47EF-56EF-809E-7BA3198CE58F}"/>
              </a:ext>
            </a:extLst>
          </p:cNvPr>
          <p:cNvSpPr txBox="1"/>
          <p:nvPr/>
        </p:nvSpPr>
        <p:spPr>
          <a:xfrm>
            <a:off x="1905000" y="6438900"/>
            <a:ext cx="11277600" cy="1077218"/>
          </a:xfrm>
          <a:prstGeom prst="rect">
            <a:avLst/>
          </a:prstGeom>
          <a:noFill/>
        </p:spPr>
        <p:txBody>
          <a:bodyPr wrap="square" rtlCol="0">
            <a:spAutoFit/>
          </a:bodyPr>
          <a:lstStyle/>
          <a:p>
            <a:r>
              <a:rPr lang="en-US" sz="3200">
                <a:latin typeface="Arial" panose="020B0604020202020204" pitchFamily="34" charset="0"/>
                <a:cs typeface="Arial" panose="020B0604020202020204" pitchFamily="34" charset="0"/>
              </a:rPr>
              <a:t>suricata – V</a:t>
            </a:r>
          </a:p>
          <a:p>
            <a:r>
              <a:rPr lang="en-US" sz="3200">
                <a:latin typeface="Arial" panose="020B0604020202020204" pitchFamily="34" charset="0"/>
                <a:cs typeface="Arial" panose="020B0604020202020204" pitchFamily="34" charset="0"/>
              </a:rPr>
              <a:t>This is Suricata version 5.0.6 RELEASE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Freeform 3"/>
          <p:cNvSpPr/>
          <p:nvPr/>
        </p:nvSpPr>
        <p:spPr>
          <a:xfrm>
            <a:off x="-5544954" y="-3570980"/>
            <a:ext cx="7622667" cy="8229600"/>
          </a:xfrm>
          <a:custGeom>
            <a:avLst/>
            <a:gdLst/>
            <a:ahLst/>
            <a:cxnLst/>
            <a:rect l="l" t="t" r="r" b="b"/>
            <a:pathLst>
              <a:path w="7622667" h="8229600">
                <a:moveTo>
                  <a:pt x="0" y="0"/>
                </a:moveTo>
                <a:lnTo>
                  <a:pt x="7622667" y="0"/>
                </a:lnTo>
                <a:lnTo>
                  <a:pt x="7622667" y="8229600"/>
                </a:lnTo>
                <a:lnTo>
                  <a:pt x="0" y="8229600"/>
                </a:lnTo>
                <a:lnTo>
                  <a:pt x="0" y="0"/>
                </a:lnTo>
                <a:close/>
              </a:path>
            </a:pathLst>
          </a:custGeom>
          <a:blipFill>
            <a:blip r:embed="rId3"/>
            <a:stretch>
              <a:fillRect/>
            </a:stretch>
          </a:blipFill>
        </p:spPr>
        <p:txBody>
          <a:bodyPr/>
          <a:lstStyle/>
          <a:p>
            <a:endParaRPr lang="en-US"/>
          </a:p>
        </p:txBody>
      </p:sp>
      <p:sp>
        <p:nvSpPr>
          <p:cNvPr id="4" name="Freeform 4"/>
          <p:cNvSpPr/>
          <p:nvPr/>
        </p:nvSpPr>
        <p:spPr>
          <a:xfrm>
            <a:off x="16273859" y="3142066"/>
            <a:ext cx="4028282" cy="8229600"/>
          </a:xfrm>
          <a:custGeom>
            <a:avLst/>
            <a:gdLst/>
            <a:ahLst/>
            <a:cxnLst/>
            <a:rect l="l" t="t" r="r" b="b"/>
            <a:pathLst>
              <a:path w="4028282" h="8229600">
                <a:moveTo>
                  <a:pt x="0" y="0"/>
                </a:moveTo>
                <a:lnTo>
                  <a:pt x="4028282" y="0"/>
                </a:lnTo>
                <a:lnTo>
                  <a:pt x="4028282" y="8229600"/>
                </a:lnTo>
                <a:lnTo>
                  <a:pt x="0" y="8229600"/>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6069903" y="2736850"/>
            <a:ext cx="6148195" cy="5194301"/>
          </a:xfrm>
          <a:prstGeom prst="rect">
            <a:avLst/>
          </a:prstGeom>
        </p:spPr>
        <p:txBody>
          <a:bodyPr lIns="0" tIns="0" rIns="0" bIns="0" rtlCol="0" anchor="t">
            <a:spAutoFit/>
          </a:bodyPr>
          <a:lstStyle/>
          <a:p>
            <a:pPr algn="ctr">
              <a:lnSpc>
                <a:spcPts val="20000"/>
              </a:lnSpc>
            </a:pPr>
            <a:r>
              <a:rPr lang="en-US" sz="20000">
                <a:solidFill>
                  <a:srgbClr val="303238"/>
                </a:solidFill>
                <a:latin typeface="Railey"/>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TextBox 3"/>
          <p:cNvSpPr txBox="1"/>
          <p:nvPr/>
        </p:nvSpPr>
        <p:spPr>
          <a:xfrm>
            <a:off x="3746939" y="2628239"/>
            <a:ext cx="12001272" cy="3471400"/>
          </a:xfrm>
          <a:prstGeom prst="rect">
            <a:avLst/>
          </a:prstGeom>
        </p:spPr>
        <p:txBody>
          <a:bodyPr lIns="0" tIns="0" rIns="0" bIns="0" rtlCol="0" anchor="t">
            <a:spAutoFit/>
          </a:bodyPr>
          <a:lstStyle/>
          <a:p>
            <a:pPr marL="1079501" lvl="1" indent="-539750">
              <a:lnSpc>
                <a:spcPts val="7000"/>
              </a:lnSpc>
              <a:buFont typeface="Arial"/>
              <a:buChar char="•"/>
            </a:pPr>
            <a:r>
              <a:rPr lang="en-US" sz="3600">
                <a:solidFill>
                  <a:srgbClr val="303238"/>
                </a:solidFill>
                <a:latin typeface="Arial" panose="020B0604020202020204" pitchFamily="34" charset="0"/>
                <a:cs typeface="Arial" panose="020B0604020202020204" pitchFamily="34" charset="0"/>
              </a:rPr>
              <a:t>Các dạng tấn công xâm nhập mạng</a:t>
            </a:r>
          </a:p>
          <a:p>
            <a:pPr marL="1079501" lvl="1" indent="-539750">
              <a:lnSpc>
                <a:spcPts val="7000"/>
              </a:lnSpc>
              <a:buFont typeface="Arial"/>
              <a:buChar char="•"/>
            </a:pPr>
            <a:r>
              <a:rPr lang="en-US" sz="3600">
                <a:solidFill>
                  <a:srgbClr val="303238"/>
                </a:solidFill>
                <a:latin typeface="Arial" panose="020B0604020202020204" pitchFamily="34" charset="0"/>
                <a:cs typeface="Arial" panose="020B0604020202020204" pitchFamily="34" charset="0"/>
              </a:rPr>
              <a:t>Các hệ thống phát hiện xâm nhập mạng</a:t>
            </a:r>
          </a:p>
          <a:p>
            <a:pPr marL="1079501" lvl="1" indent="-539750">
              <a:lnSpc>
                <a:spcPts val="7000"/>
              </a:lnSpc>
              <a:buFont typeface="Arial"/>
              <a:buChar char="•"/>
            </a:pPr>
            <a:r>
              <a:rPr lang="en-US" sz="3600">
                <a:solidFill>
                  <a:srgbClr val="303238"/>
                </a:solidFill>
                <a:latin typeface="Arial" panose="020B0604020202020204" pitchFamily="34" charset="0"/>
                <a:cs typeface="Arial" panose="020B0604020202020204" pitchFamily="34" charset="0"/>
              </a:rPr>
              <a:t>Hệ thống phát hiện xâm nhập mạng Snort và Suricata</a:t>
            </a:r>
          </a:p>
          <a:p>
            <a:pPr marL="1079501" lvl="1" indent="-539750">
              <a:lnSpc>
                <a:spcPts val="7000"/>
              </a:lnSpc>
              <a:buFont typeface="Arial"/>
              <a:buChar char="•"/>
            </a:pPr>
            <a:r>
              <a:rPr lang="en-US" sz="3600">
                <a:solidFill>
                  <a:srgbClr val="303238"/>
                </a:solidFill>
                <a:latin typeface="Arial" panose="020B0604020202020204" pitchFamily="34" charset="0"/>
                <a:cs typeface="Arial" panose="020B0604020202020204" pitchFamily="34" charset="0"/>
              </a:rPr>
              <a:t>Cài đặt và thực nghiệm trên Suricata</a:t>
            </a:r>
          </a:p>
        </p:txBody>
      </p:sp>
      <p:sp>
        <p:nvSpPr>
          <p:cNvPr id="4" name="Freeform 4"/>
          <p:cNvSpPr/>
          <p:nvPr/>
        </p:nvSpPr>
        <p:spPr>
          <a:xfrm>
            <a:off x="14876152" y="-960351"/>
            <a:ext cx="4766297" cy="4635224"/>
          </a:xfrm>
          <a:custGeom>
            <a:avLst/>
            <a:gdLst/>
            <a:ahLst/>
            <a:cxnLst/>
            <a:rect l="l" t="t" r="r" b="b"/>
            <a:pathLst>
              <a:path w="4766297" h="4635224">
                <a:moveTo>
                  <a:pt x="0" y="0"/>
                </a:moveTo>
                <a:lnTo>
                  <a:pt x="4766296" y="0"/>
                </a:lnTo>
                <a:lnTo>
                  <a:pt x="4766296" y="4635224"/>
                </a:lnTo>
                <a:lnTo>
                  <a:pt x="0" y="4635224"/>
                </a:lnTo>
                <a:lnTo>
                  <a:pt x="0" y="0"/>
                </a:lnTo>
                <a:close/>
              </a:path>
            </a:pathLst>
          </a:custGeom>
          <a:blipFill>
            <a:blip r:embed="rId3"/>
            <a:stretch>
              <a:fillRect/>
            </a:stretch>
          </a:blipFill>
        </p:spPr>
        <p:txBody>
          <a:bodyPr/>
          <a:lstStyle/>
          <a:p>
            <a:endParaRPr lang="en-US"/>
          </a:p>
        </p:txBody>
      </p:sp>
      <p:sp>
        <p:nvSpPr>
          <p:cNvPr id="5" name="Freeform 5"/>
          <p:cNvSpPr/>
          <p:nvPr/>
        </p:nvSpPr>
        <p:spPr>
          <a:xfrm>
            <a:off x="-2127010" y="7148252"/>
            <a:ext cx="4766297" cy="4635224"/>
          </a:xfrm>
          <a:custGeom>
            <a:avLst/>
            <a:gdLst/>
            <a:ahLst/>
            <a:cxnLst/>
            <a:rect l="l" t="t" r="r" b="b"/>
            <a:pathLst>
              <a:path w="4766297" h="4635224">
                <a:moveTo>
                  <a:pt x="0" y="0"/>
                </a:moveTo>
                <a:lnTo>
                  <a:pt x="4766296" y="0"/>
                </a:lnTo>
                <a:lnTo>
                  <a:pt x="4766296" y="4635224"/>
                </a:lnTo>
                <a:lnTo>
                  <a:pt x="0" y="4635224"/>
                </a:lnTo>
                <a:lnTo>
                  <a:pt x="0" y="0"/>
                </a:lnTo>
                <a:close/>
              </a:path>
            </a:pathLst>
          </a:custGeom>
          <a:blipFill>
            <a:blip r:embed="rId3"/>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525"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TextBox 3"/>
          <p:cNvSpPr txBox="1"/>
          <p:nvPr/>
        </p:nvSpPr>
        <p:spPr>
          <a:xfrm>
            <a:off x="1600200" y="1847228"/>
            <a:ext cx="15011400" cy="2124749"/>
          </a:xfrm>
          <a:prstGeom prst="rect">
            <a:avLst/>
          </a:prstGeom>
        </p:spPr>
        <p:txBody>
          <a:bodyPr wrap="square" lIns="0" tIns="0" rIns="0" bIns="0" rtlCol="0" anchor="t">
            <a:spAutoFit/>
          </a:bodyPr>
          <a:lstStyle/>
          <a:p>
            <a:pPr algn="just">
              <a:lnSpc>
                <a:spcPct val="150000"/>
              </a:lnSpc>
            </a:pPr>
            <a:r>
              <a:rPr lang="en-US" sz="3200">
                <a:effectLst/>
                <a:latin typeface="Arial" panose="020B0604020202020204" pitchFamily="34" charset="0"/>
                <a:ea typeface="Times New Roman" panose="02020603050405020304" pitchFamily="18" charset="0"/>
                <a:cs typeface="Arial" panose="020B0604020202020204" pitchFamily="34" charset="0"/>
              </a:rPr>
              <a:t>Trong kiểu tấn công này, các hacker sẽ kiểm soát các traffic không được mã hóa và tìm kiếm mật khẩu không được mã hóa (clear text password), các thông tin nhạy cảm có thể được sử dụng trong các kiểu tấn công khác.</a:t>
            </a:r>
            <a:endParaRPr lang="en-US" sz="3200">
              <a:solidFill>
                <a:srgbClr val="303238"/>
              </a:solidFill>
              <a:latin typeface="Arial" panose="020B0604020202020204" pitchFamily="34" charset="0"/>
              <a:cs typeface="Arial" panose="020B0604020202020204" pitchFamily="34" charset="0"/>
            </a:endParaRPr>
          </a:p>
        </p:txBody>
      </p:sp>
      <p:sp>
        <p:nvSpPr>
          <p:cNvPr id="4" name="Freeform 4"/>
          <p:cNvSpPr/>
          <p:nvPr/>
        </p:nvSpPr>
        <p:spPr>
          <a:xfrm>
            <a:off x="14876152" y="-960351"/>
            <a:ext cx="4766297" cy="4635224"/>
          </a:xfrm>
          <a:custGeom>
            <a:avLst/>
            <a:gdLst/>
            <a:ahLst/>
            <a:cxnLst/>
            <a:rect l="l" t="t" r="r" b="b"/>
            <a:pathLst>
              <a:path w="4766297" h="4635224">
                <a:moveTo>
                  <a:pt x="0" y="0"/>
                </a:moveTo>
                <a:lnTo>
                  <a:pt x="4766296" y="0"/>
                </a:lnTo>
                <a:lnTo>
                  <a:pt x="4766296" y="4635224"/>
                </a:lnTo>
                <a:lnTo>
                  <a:pt x="0" y="4635224"/>
                </a:lnTo>
                <a:lnTo>
                  <a:pt x="0" y="0"/>
                </a:lnTo>
                <a:close/>
              </a:path>
            </a:pathLst>
          </a:custGeom>
          <a:blipFill>
            <a:blip r:embed="rId3"/>
            <a:stretch>
              <a:fillRect/>
            </a:stretch>
          </a:blipFill>
        </p:spPr>
        <p:txBody>
          <a:bodyPr/>
          <a:lstStyle/>
          <a:p>
            <a:endParaRPr lang="en-US"/>
          </a:p>
        </p:txBody>
      </p:sp>
      <p:sp>
        <p:nvSpPr>
          <p:cNvPr id="5" name="Freeform 5"/>
          <p:cNvSpPr/>
          <p:nvPr/>
        </p:nvSpPr>
        <p:spPr>
          <a:xfrm>
            <a:off x="-2127010" y="7148252"/>
            <a:ext cx="4766297" cy="4635224"/>
          </a:xfrm>
          <a:custGeom>
            <a:avLst/>
            <a:gdLst/>
            <a:ahLst/>
            <a:cxnLst/>
            <a:rect l="l" t="t" r="r" b="b"/>
            <a:pathLst>
              <a:path w="4766297" h="4635224">
                <a:moveTo>
                  <a:pt x="0" y="0"/>
                </a:moveTo>
                <a:lnTo>
                  <a:pt x="4766296" y="0"/>
                </a:lnTo>
                <a:lnTo>
                  <a:pt x="4766296" y="4635224"/>
                </a:lnTo>
                <a:lnTo>
                  <a:pt x="0" y="4635224"/>
                </a:lnTo>
                <a:lnTo>
                  <a:pt x="0" y="0"/>
                </a:lnTo>
                <a:close/>
              </a:path>
            </a:pathLst>
          </a:custGeom>
          <a:blipFill>
            <a:blip r:embed="rId3"/>
            <a:stretch>
              <a:fillRect/>
            </a:stretch>
          </a:blipFill>
        </p:spPr>
        <p:txBody>
          <a:bodyPr/>
          <a:lstStyle/>
          <a:p>
            <a:endParaRPr lang="en-US"/>
          </a:p>
        </p:txBody>
      </p:sp>
      <p:sp>
        <p:nvSpPr>
          <p:cNvPr id="6" name="TextBox 6"/>
          <p:cNvSpPr txBox="1"/>
          <p:nvPr/>
        </p:nvSpPr>
        <p:spPr>
          <a:xfrm>
            <a:off x="457200" y="411640"/>
            <a:ext cx="7418777" cy="538609"/>
          </a:xfrm>
          <a:prstGeom prst="rect">
            <a:avLst/>
          </a:prstGeom>
        </p:spPr>
        <p:txBody>
          <a:bodyPr wrap="square" lIns="0" tIns="0" rIns="0" bIns="0" rtlCol="0" anchor="t">
            <a:spAutoFit/>
          </a:bodyPr>
          <a:lstStyle/>
          <a:p>
            <a:pPr algn="ctr">
              <a:lnSpc>
                <a:spcPts val="4200"/>
              </a:lnSpc>
            </a:pPr>
            <a:r>
              <a:rPr lang="en-US" sz="3600">
                <a:latin typeface="Arial" panose="020B0604020202020204" pitchFamily="34" charset="0"/>
                <a:cs typeface="Arial" panose="020B0604020202020204" pitchFamily="34" charset="0"/>
              </a:rPr>
              <a:t>Các dạng tấn công xâm nhập mạng</a:t>
            </a:r>
          </a:p>
        </p:txBody>
      </p:sp>
      <p:sp>
        <p:nvSpPr>
          <p:cNvPr id="7" name="TextBox 6">
            <a:extLst>
              <a:ext uri="{FF2B5EF4-FFF2-40B4-BE49-F238E27FC236}">
                <a16:creationId xmlns:a16="http://schemas.microsoft.com/office/drawing/2014/main" id="{5F032477-0780-9AE2-C175-A38CD28CA0FA}"/>
              </a:ext>
            </a:extLst>
          </p:cNvPr>
          <p:cNvSpPr txBox="1"/>
          <p:nvPr/>
        </p:nvSpPr>
        <p:spPr>
          <a:xfrm>
            <a:off x="1066800" y="1075573"/>
            <a:ext cx="7647713" cy="646331"/>
          </a:xfrm>
          <a:prstGeom prst="rect">
            <a:avLst/>
          </a:prstGeom>
          <a:noFill/>
        </p:spPr>
        <p:txBody>
          <a:bodyPr wrap="square" rtlCol="0">
            <a:spAutoFit/>
          </a:bodyPr>
          <a:lstStyle/>
          <a:p>
            <a:r>
              <a:rPr lang="en-US" sz="3600">
                <a:latin typeface="Arial" panose="020B0604020202020204" pitchFamily="34" charset="0"/>
                <a:cs typeface="Arial" panose="020B0604020202020204" pitchFamily="34" charset="0"/>
              </a:rPr>
              <a:t>Tấn công bị động (Passive attack)</a:t>
            </a:r>
          </a:p>
        </p:txBody>
      </p:sp>
      <p:sp>
        <p:nvSpPr>
          <p:cNvPr id="8" name="TextBox 7">
            <a:extLst>
              <a:ext uri="{FF2B5EF4-FFF2-40B4-BE49-F238E27FC236}">
                <a16:creationId xmlns:a16="http://schemas.microsoft.com/office/drawing/2014/main" id="{2BA779E9-6C50-6B8B-0B77-53D8704DA713}"/>
              </a:ext>
            </a:extLst>
          </p:cNvPr>
          <p:cNvSpPr txBox="1"/>
          <p:nvPr/>
        </p:nvSpPr>
        <p:spPr>
          <a:xfrm>
            <a:off x="1600200" y="3971977"/>
            <a:ext cx="11991113" cy="4433073"/>
          </a:xfrm>
          <a:prstGeom prst="rect">
            <a:avLst/>
          </a:prstGeom>
          <a:noFill/>
        </p:spPr>
        <p:txBody>
          <a:bodyPr wrap="square" rtlCol="0">
            <a:spAutoFit/>
          </a:bodyPr>
          <a:lstStyle/>
          <a:p>
            <a:pPr marL="0" marR="0" algn="just">
              <a:lnSpc>
                <a:spcPct val="150000"/>
              </a:lnSpc>
              <a:spcBef>
                <a:spcPts val="0"/>
              </a:spcBef>
              <a:spcAft>
                <a:spcPts val="0"/>
              </a:spcAft>
            </a:pPr>
            <a:r>
              <a:rPr lang="en-US" sz="3200">
                <a:effectLst/>
                <a:latin typeface="Arial" panose="020B0604020202020204" pitchFamily="34" charset="0"/>
                <a:ea typeface="Times New Roman" panose="02020603050405020304" pitchFamily="18" charset="0"/>
                <a:cs typeface="Arial" panose="020B0604020202020204" pitchFamily="34" charset="0"/>
              </a:rPr>
              <a:t>Các cuộc tấn công bị động bao gồm các hoạt động như:</a:t>
            </a:r>
          </a:p>
          <a:p>
            <a:pPr marL="342900" marR="0" lvl="0" indent="-342900" algn="just">
              <a:lnSpc>
                <a:spcPct val="150000"/>
              </a:lnSpc>
              <a:spcBef>
                <a:spcPts val="0"/>
              </a:spcBef>
              <a:spcAft>
                <a:spcPts val="0"/>
              </a:spcAft>
              <a:buFont typeface="Times New Roman" panose="02020603050405020304" pitchFamily="18" charset="0"/>
              <a:buChar char="-"/>
            </a:pPr>
            <a:r>
              <a:rPr lang="vi-VN" sz="3200">
                <a:effectLst/>
                <a:latin typeface="Arial" panose="020B0604020202020204" pitchFamily="34" charset="0"/>
                <a:ea typeface="Aptos" panose="020B0004020202020204" pitchFamily="34" charset="0"/>
                <a:cs typeface="Arial" panose="020B0604020202020204" pitchFamily="34" charset="0"/>
              </a:rPr>
              <a:t>Phân tích traffic</a:t>
            </a:r>
            <a:endParaRPr lang="en-US" sz="32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buFont typeface="Times New Roman" panose="02020603050405020304" pitchFamily="18" charset="0"/>
              <a:buChar char="-"/>
            </a:pPr>
            <a:r>
              <a:rPr lang="vi-VN" sz="3200">
                <a:effectLst/>
                <a:latin typeface="Arial" panose="020B0604020202020204" pitchFamily="34" charset="0"/>
                <a:ea typeface="Aptos" panose="020B0004020202020204" pitchFamily="34" charset="0"/>
                <a:cs typeface="Arial" panose="020B0604020202020204" pitchFamily="34" charset="0"/>
              </a:rPr>
              <a:t>Giám sát các cuộc giao tiếp không được bảo vệ</a:t>
            </a:r>
            <a:endParaRPr lang="en-US" sz="32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0"/>
              </a:spcAft>
              <a:buFont typeface="Times New Roman" panose="02020603050405020304" pitchFamily="18" charset="0"/>
              <a:buChar char="-"/>
            </a:pPr>
            <a:r>
              <a:rPr lang="vi-VN" sz="3200">
                <a:effectLst/>
                <a:latin typeface="Arial" panose="020B0604020202020204" pitchFamily="34" charset="0"/>
                <a:ea typeface="Aptos" panose="020B0004020202020204" pitchFamily="34" charset="0"/>
                <a:cs typeface="Arial" panose="020B0604020202020204" pitchFamily="34" charset="0"/>
              </a:rPr>
              <a:t>Giải mã các traffic mã hóa yếu</a:t>
            </a:r>
            <a:endParaRPr lang="en-US" sz="32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800"/>
              </a:spcAft>
              <a:buFont typeface="Times New Roman" panose="02020603050405020304" pitchFamily="18" charset="0"/>
              <a:buChar char="-"/>
            </a:pPr>
            <a:r>
              <a:rPr lang="vi-VN" sz="3200">
                <a:effectLst/>
                <a:latin typeface="Arial" panose="020B0604020202020204" pitchFamily="34" charset="0"/>
                <a:ea typeface="Aptos" panose="020B0004020202020204" pitchFamily="34" charset="0"/>
                <a:cs typeface="Arial" panose="020B0604020202020204" pitchFamily="34" charset="0"/>
              </a:rPr>
              <a:t>Thu thập các thông tin xác thực như mật khẩu hoặc các thông tin nhạy cảm.</a:t>
            </a:r>
            <a:endParaRPr lang="en-US" sz="3200">
              <a:effectLst/>
              <a:latin typeface="Arial" panose="020B0604020202020204" pitchFamily="34" charset="0"/>
              <a:ea typeface="Aptos" panose="020B0004020202020204" pitchFamily="34" charset="0"/>
              <a:cs typeface="Arial" panose="020B060402020202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Freeform 3"/>
          <p:cNvSpPr/>
          <p:nvPr/>
        </p:nvSpPr>
        <p:spPr>
          <a:xfrm>
            <a:off x="-3810695" y="-5062768"/>
            <a:ext cx="7621391" cy="8229600"/>
          </a:xfrm>
          <a:custGeom>
            <a:avLst/>
            <a:gdLst/>
            <a:ahLst/>
            <a:cxnLst/>
            <a:rect l="l" t="t" r="r" b="b"/>
            <a:pathLst>
              <a:path w="7621391" h="8229600">
                <a:moveTo>
                  <a:pt x="0" y="0"/>
                </a:moveTo>
                <a:lnTo>
                  <a:pt x="7621390" y="0"/>
                </a:lnTo>
                <a:lnTo>
                  <a:pt x="7621390" y="8229600"/>
                </a:lnTo>
                <a:lnTo>
                  <a:pt x="0" y="8229600"/>
                </a:lnTo>
                <a:lnTo>
                  <a:pt x="0" y="0"/>
                </a:lnTo>
                <a:close/>
              </a:path>
            </a:pathLst>
          </a:custGeom>
          <a:blipFill>
            <a:blip r:embed="rId3"/>
            <a:stretch>
              <a:fillRect/>
            </a:stretch>
          </a:blipFill>
        </p:spPr>
        <p:txBody>
          <a:bodyPr/>
          <a:lstStyle/>
          <a:p>
            <a:endParaRPr lang="en-US"/>
          </a:p>
        </p:txBody>
      </p:sp>
      <p:sp>
        <p:nvSpPr>
          <p:cNvPr id="4" name="Freeform 4"/>
          <p:cNvSpPr/>
          <p:nvPr/>
        </p:nvSpPr>
        <p:spPr>
          <a:xfrm rot="3734755">
            <a:off x="16227586" y="7308499"/>
            <a:ext cx="2504584" cy="5116753"/>
          </a:xfrm>
          <a:custGeom>
            <a:avLst/>
            <a:gdLst/>
            <a:ahLst/>
            <a:cxnLst/>
            <a:rect l="l" t="t" r="r" b="b"/>
            <a:pathLst>
              <a:path w="2504584" h="5116753">
                <a:moveTo>
                  <a:pt x="0" y="0"/>
                </a:moveTo>
                <a:lnTo>
                  <a:pt x="2504584" y="0"/>
                </a:lnTo>
                <a:lnTo>
                  <a:pt x="2504584" y="5116753"/>
                </a:lnTo>
                <a:lnTo>
                  <a:pt x="0" y="5116753"/>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868278" y="1077627"/>
            <a:ext cx="16611600" cy="3602076"/>
          </a:xfrm>
          <a:prstGeom prst="rect">
            <a:avLst/>
          </a:prstGeom>
        </p:spPr>
        <p:txBody>
          <a:bodyPr wrap="square" lIns="0" tIns="0" rIns="0" bIns="0" rtlCol="0" anchor="t">
            <a:spAutoFit/>
          </a:bodyPr>
          <a:lstStyle/>
          <a:p>
            <a:pPr marL="0" marR="0" algn="just">
              <a:lnSpc>
                <a:spcPct val="150000"/>
              </a:lnSpc>
              <a:spcBef>
                <a:spcPts val="0"/>
              </a:spcBef>
              <a:spcAft>
                <a:spcPts val="0"/>
              </a:spcAft>
            </a:pPr>
            <a:r>
              <a:rPr lang="en-US" sz="3200">
                <a:effectLst/>
                <a:latin typeface="Arial" panose="020B0604020202020204" pitchFamily="34" charset="0"/>
                <a:ea typeface="Times New Roman" panose="02020603050405020304" pitchFamily="18" charset="0"/>
                <a:cs typeface="Arial" panose="020B0604020202020204" pitchFamily="34" charset="0"/>
              </a:rPr>
              <a:t>Phishing là hình thức tấn công hacker giả mạo thành một đơn vị hoặc cá nhân uy tín để chiếm lòng tin của người dùng, thông thường là tấn công qua email. Mục đích của tấn công giả mạo (phishing) là đánh cắp dữ liệu nhạy cảm như thông tin thẻ tín dụng, mật khẩu, đôi khi phishing là một hình thức để lừa người dùng cài đặt malware vào thiết bị của họ (khi đó phishing là một công đoạn trong tấn công bị động).</a:t>
            </a:r>
          </a:p>
        </p:txBody>
      </p:sp>
      <p:sp>
        <p:nvSpPr>
          <p:cNvPr id="6" name="TextBox 6"/>
          <p:cNvSpPr txBox="1"/>
          <p:nvPr/>
        </p:nvSpPr>
        <p:spPr>
          <a:xfrm>
            <a:off x="304800" y="350744"/>
            <a:ext cx="7621391" cy="647421"/>
          </a:xfrm>
          <a:prstGeom prst="rect">
            <a:avLst/>
          </a:prstGeom>
        </p:spPr>
        <p:txBody>
          <a:bodyPr wrap="square" lIns="0" tIns="0" rIns="0" bIns="0" rtlCol="0" anchor="t">
            <a:spAutoFit/>
          </a:bodyPr>
          <a:lstStyle/>
          <a:p>
            <a:pPr marL="0" marR="0" algn="just">
              <a:lnSpc>
                <a:spcPct val="150000"/>
              </a:lnSpc>
              <a:spcBef>
                <a:spcPts val="0"/>
              </a:spcBef>
              <a:spcAft>
                <a:spcPts val="0"/>
              </a:spcAft>
            </a:pPr>
            <a:r>
              <a:rPr lang="en-US" sz="3200">
                <a:effectLst/>
                <a:latin typeface="Arial" panose="020B0604020202020204" pitchFamily="34" charset="0"/>
                <a:ea typeface="Times New Roman" panose="02020603050405020304" pitchFamily="18" charset="0"/>
                <a:cs typeface="Arial" panose="020B0604020202020204" pitchFamily="34" charset="0"/>
              </a:rPr>
              <a:t>Tấn công giả mạo (Phishing attack)</a:t>
            </a:r>
          </a:p>
        </p:txBody>
      </p:sp>
      <p:pic>
        <p:nvPicPr>
          <p:cNvPr id="8" name="Picture 7">
            <a:extLst>
              <a:ext uri="{FF2B5EF4-FFF2-40B4-BE49-F238E27FC236}">
                <a16:creationId xmlns:a16="http://schemas.microsoft.com/office/drawing/2014/main" id="{55A01E8E-764B-D9EA-D0C6-4EAED117992D}"/>
              </a:ext>
            </a:extLst>
          </p:cNvPr>
          <p:cNvPicPr>
            <a:picLocks noChangeAspect="1"/>
          </p:cNvPicPr>
          <p:nvPr/>
        </p:nvPicPr>
        <p:blipFill>
          <a:blip r:embed="rId5"/>
          <a:stretch>
            <a:fillRect/>
          </a:stretch>
        </p:blipFill>
        <p:spPr>
          <a:xfrm>
            <a:off x="4724400" y="5117594"/>
            <a:ext cx="8460119" cy="44087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13" name="Freeform 13"/>
          <p:cNvSpPr/>
          <p:nvPr/>
        </p:nvSpPr>
        <p:spPr>
          <a:xfrm>
            <a:off x="-4681043" y="-5031689"/>
            <a:ext cx="8381158" cy="8229600"/>
          </a:xfrm>
          <a:custGeom>
            <a:avLst/>
            <a:gdLst/>
            <a:ahLst/>
            <a:cxnLst/>
            <a:rect l="l" t="t" r="r" b="b"/>
            <a:pathLst>
              <a:path w="8381158" h="8229600">
                <a:moveTo>
                  <a:pt x="0" y="0"/>
                </a:moveTo>
                <a:lnTo>
                  <a:pt x="8381158" y="0"/>
                </a:lnTo>
                <a:lnTo>
                  <a:pt x="8381158" y="8229600"/>
                </a:lnTo>
                <a:lnTo>
                  <a:pt x="0" y="8229600"/>
                </a:lnTo>
                <a:lnTo>
                  <a:pt x="0" y="0"/>
                </a:lnTo>
                <a:close/>
              </a:path>
            </a:pathLst>
          </a:custGeom>
          <a:blipFill>
            <a:blip r:embed="rId3"/>
            <a:stretch>
              <a:fillRect/>
            </a:stretch>
          </a:blipFill>
        </p:spPr>
        <p:txBody>
          <a:bodyPr/>
          <a:lstStyle/>
          <a:p>
            <a:endParaRPr lang="en-US"/>
          </a:p>
        </p:txBody>
      </p:sp>
      <p:sp>
        <p:nvSpPr>
          <p:cNvPr id="14" name="Freeform 14"/>
          <p:cNvSpPr/>
          <p:nvPr/>
        </p:nvSpPr>
        <p:spPr>
          <a:xfrm rot="4492686">
            <a:off x="15247964" y="7696758"/>
            <a:ext cx="4022672" cy="3914355"/>
          </a:xfrm>
          <a:custGeom>
            <a:avLst/>
            <a:gdLst/>
            <a:ahLst/>
            <a:cxnLst/>
            <a:rect l="l" t="t" r="r" b="b"/>
            <a:pathLst>
              <a:path w="4022672" h="3914355">
                <a:moveTo>
                  <a:pt x="0" y="0"/>
                </a:moveTo>
                <a:lnTo>
                  <a:pt x="4022672" y="0"/>
                </a:lnTo>
                <a:lnTo>
                  <a:pt x="4022672" y="3914355"/>
                </a:lnTo>
                <a:lnTo>
                  <a:pt x="0" y="3914355"/>
                </a:lnTo>
                <a:lnTo>
                  <a:pt x="0" y="0"/>
                </a:lnTo>
                <a:close/>
              </a:path>
            </a:pathLst>
          </a:custGeom>
          <a:blipFill>
            <a:blip r:embed="rId4"/>
            <a:stretch>
              <a:fillRect/>
            </a:stretch>
          </a:blipFill>
        </p:spPr>
        <p:txBody>
          <a:bodyPr/>
          <a:lstStyle/>
          <a:p>
            <a:endParaRPr lang="en-US"/>
          </a:p>
        </p:txBody>
      </p:sp>
      <p:sp>
        <p:nvSpPr>
          <p:cNvPr id="19" name="TextBox 19"/>
          <p:cNvSpPr txBox="1"/>
          <p:nvPr/>
        </p:nvSpPr>
        <p:spPr>
          <a:xfrm>
            <a:off x="-1828800" y="419100"/>
            <a:ext cx="10353015" cy="497380"/>
          </a:xfrm>
          <a:prstGeom prst="rect">
            <a:avLst/>
          </a:prstGeom>
        </p:spPr>
        <p:txBody>
          <a:bodyPr lIns="0" tIns="0" rIns="0" bIns="0" rtlCol="0" anchor="t">
            <a:spAutoFit/>
          </a:bodyPr>
          <a:lstStyle/>
          <a:p>
            <a:pPr algn="ctr">
              <a:lnSpc>
                <a:spcPts val="4200"/>
              </a:lnSpc>
            </a:pPr>
            <a:r>
              <a:rPr lang="en-US" sz="3200">
                <a:effectLst/>
                <a:latin typeface="Arial" panose="020B0604020202020204" pitchFamily="34" charset="0"/>
                <a:ea typeface="Times New Roman" panose="02020603050405020304" pitchFamily="18" charset="0"/>
                <a:cs typeface="Arial" panose="020B0604020202020204" pitchFamily="34" charset="0"/>
              </a:rPr>
              <a:t>Tấn công nội bộ (Insider attack)</a:t>
            </a:r>
            <a:endParaRPr lang="en-US" sz="3200">
              <a:solidFill>
                <a:srgbClr val="303238"/>
              </a:solidFill>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49207826-8499-3A7A-E031-612EB72F60C0}"/>
              </a:ext>
            </a:extLst>
          </p:cNvPr>
          <p:cNvSpPr txBox="1"/>
          <p:nvPr/>
        </p:nvSpPr>
        <p:spPr>
          <a:xfrm>
            <a:off x="1143000" y="1014095"/>
            <a:ext cx="16230600" cy="5910401"/>
          </a:xfrm>
          <a:prstGeom prst="rect">
            <a:avLst/>
          </a:prstGeom>
          <a:noFill/>
        </p:spPr>
        <p:txBody>
          <a:bodyPr wrap="square" rtlCol="0">
            <a:spAutoFit/>
          </a:bodyPr>
          <a:lstStyle/>
          <a:p>
            <a:pPr algn="just">
              <a:lnSpc>
                <a:spcPct val="150000"/>
              </a:lnSpc>
            </a:pPr>
            <a:r>
              <a:rPr lang="en-US" sz="3200">
                <a:effectLst/>
                <a:latin typeface="Arial" panose="020B0604020202020204" pitchFamily="34" charset="0"/>
                <a:ea typeface="Times New Roman" panose="02020603050405020304" pitchFamily="18" charset="0"/>
                <a:cs typeface="Arial" panose="020B0604020202020204" pitchFamily="34" charset="0"/>
              </a:rPr>
              <a:t>Các cuộc tấn công nội bộ (insider attack) liên quan đến người ở trong cuộc, chẳng hạn như một nhân viên nào đó “bất mãn” với công ty của mình,… Các cuộc tấn công hệ thống mạng nội bộ có thể gây hại hoặc không tùy theo mục đích cũng như trình độ của kẻ tấn công. </a:t>
            </a:r>
          </a:p>
          <a:p>
            <a:pPr algn="just">
              <a:lnSpc>
                <a:spcPct val="150000"/>
              </a:lnSpc>
            </a:pPr>
            <a:r>
              <a:rPr lang="en-US" sz="3200">
                <a:effectLst/>
                <a:latin typeface="Arial" panose="020B0604020202020204" pitchFamily="34" charset="0"/>
                <a:ea typeface="Times New Roman" panose="02020603050405020304" pitchFamily="18" charset="0"/>
                <a:cs typeface="Arial" panose="020B0604020202020204" pitchFamily="34" charset="0"/>
              </a:rPr>
              <a:t>Thông thường những cuộc tấn công nội bộ thường liên quan đến những hành vi như cố ý nghe trộm, ăn cắp hoặc phá hoại thông tin, sử dụng thông tin một cách gian lận hoặc truy cập trái phép vào kho dữ liệu quan trọng.</a:t>
            </a:r>
          </a:p>
          <a:p>
            <a:pPr algn="just">
              <a:lnSpc>
                <a:spcPct val="150000"/>
              </a:lnSpc>
            </a:pPr>
            <a:endParaRPr lang="en-US" sz="3200">
              <a:latin typeface="Arial" panose="020B0604020202020204" pitchFamily="34" charset="0"/>
              <a:cs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11" name="Freeform 11"/>
          <p:cNvSpPr/>
          <p:nvPr/>
        </p:nvSpPr>
        <p:spPr>
          <a:xfrm>
            <a:off x="-4681043" y="-5031689"/>
            <a:ext cx="8381158" cy="8229600"/>
          </a:xfrm>
          <a:custGeom>
            <a:avLst/>
            <a:gdLst/>
            <a:ahLst/>
            <a:cxnLst/>
            <a:rect l="l" t="t" r="r" b="b"/>
            <a:pathLst>
              <a:path w="8381158" h="8229600">
                <a:moveTo>
                  <a:pt x="0" y="0"/>
                </a:moveTo>
                <a:lnTo>
                  <a:pt x="8381158" y="0"/>
                </a:lnTo>
                <a:lnTo>
                  <a:pt x="8381158" y="8229600"/>
                </a:lnTo>
                <a:lnTo>
                  <a:pt x="0" y="8229600"/>
                </a:lnTo>
                <a:lnTo>
                  <a:pt x="0" y="0"/>
                </a:lnTo>
                <a:close/>
              </a:path>
            </a:pathLst>
          </a:custGeom>
          <a:blipFill>
            <a:blip r:embed="rId3"/>
            <a:stretch>
              <a:fillRect/>
            </a:stretch>
          </a:blipFill>
        </p:spPr>
        <p:txBody>
          <a:bodyPr/>
          <a:lstStyle/>
          <a:p>
            <a:endParaRPr lang="en-US"/>
          </a:p>
        </p:txBody>
      </p:sp>
      <p:sp>
        <p:nvSpPr>
          <p:cNvPr id="12" name="Freeform 12"/>
          <p:cNvSpPr/>
          <p:nvPr/>
        </p:nvSpPr>
        <p:spPr>
          <a:xfrm rot="4492686">
            <a:off x="15247964" y="7696758"/>
            <a:ext cx="4022672" cy="3914355"/>
          </a:xfrm>
          <a:custGeom>
            <a:avLst/>
            <a:gdLst/>
            <a:ahLst/>
            <a:cxnLst/>
            <a:rect l="l" t="t" r="r" b="b"/>
            <a:pathLst>
              <a:path w="4022672" h="3914355">
                <a:moveTo>
                  <a:pt x="0" y="0"/>
                </a:moveTo>
                <a:lnTo>
                  <a:pt x="4022672" y="0"/>
                </a:lnTo>
                <a:lnTo>
                  <a:pt x="4022672" y="3914355"/>
                </a:lnTo>
                <a:lnTo>
                  <a:pt x="0" y="3914355"/>
                </a:lnTo>
                <a:lnTo>
                  <a:pt x="0" y="0"/>
                </a:lnTo>
                <a:close/>
              </a:path>
            </a:pathLst>
          </a:custGeom>
          <a:blipFill>
            <a:blip r:embed="rId4"/>
            <a:stretch>
              <a:fillRect/>
            </a:stretch>
          </a:blipFill>
        </p:spPr>
        <p:txBody>
          <a:bodyPr/>
          <a:lstStyle/>
          <a:p>
            <a:endParaRPr lang="en-US"/>
          </a:p>
        </p:txBody>
      </p:sp>
      <p:sp>
        <p:nvSpPr>
          <p:cNvPr id="13" name="TextBox 12">
            <a:extLst>
              <a:ext uri="{FF2B5EF4-FFF2-40B4-BE49-F238E27FC236}">
                <a16:creationId xmlns:a16="http://schemas.microsoft.com/office/drawing/2014/main" id="{E7713B1B-3566-ED1B-374F-58D0DA26B12E}"/>
              </a:ext>
            </a:extLst>
          </p:cNvPr>
          <p:cNvSpPr txBox="1"/>
          <p:nvPr/>
        </p:nvSpPr>
        <p:spPr>
          <a:xfrm>
            <a:off x="457200" y="419100"/>
            <a:ext cx="11582400" cy="584775"/>
          </a:xfrm>
          <a:prstGeom prst="rect">
            <a:avLst/>
          </a:prstGeom>
          <a:noFill/>
        </p:spPr>
        <p:txBody>
          <a:bodyPr wrap="square" rtlCol="0">
            <a:spAutoFit/>
          </a:bodyPr>
          <a:lstStyle/>
          <a:p>
            <a:r>
              <a:rPr lang="en-US" sz="3200">
                <a:effectLst/>
                <a:latin typeface="Arial" panose="020B0604020202020204" pitchFamily="34" charset="0"/>
                <a:ea typeface="Times New Roman" panose="02020603050405020304" pitchFamily="18" charset="0"/>
                <a:cs typeface="Arial" panose="020B0604020202020204" pitchFamily="34" charset="0"/>
              </a:rPr>
              <a:t>Tấn công chiếm đoạt phiên (Session Hijacking attack)</a:t>
            </a:r>
            <a:endParaRPr lang="en-US" sz="320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88704140-393F-8F81-5E51-D9BD1B28E3BC}"/>
              </a:ext>
            </a:extLst>
          </p:cNvPr>
          <p:cNvSpPr txBox="1"/>
          <p:nvPr/>
        </p:nvSpPr>
        <p:spPr>
          <a:xfrm>
            <a:off x="990600" y="976661"/>
            <a:ext cx="16611600" cy="2217082"/>
          </a:xfrm>
          <a:prstGeom prst="rect">
            <a:avLst/>
          </a:prstGeom>
          <a:noFill/>
        </p:spPr>
        <p:txBody>
          <a:bodyPr wrap="square" rtlCol="0">
            <a:spAutoFit/>
          </a:bodyPr>
          <a:lstStyle/>
          <a:p>
            <a:pPr algn="just">
              <a:lnSpc>
                <a:spcPct val="150000"/>
              </a:lnSpc>
            </a:pPr>
            <a:r>
              <a:rPr lang="en-US" sz="3200">
                <a:effectLst/>
                <a:latin typeface="Arial" panose="020B0604020202020204" pitchFamily="34" charset="0"/>
                <a:ea typeface="Times New Roman" panose="02020603050405020304" pitchFamily="18" charset="0"/>
                <a:cs typeface="Arial" panose="020B0604020202020204" pitchFamily="34" charset="0"/>
              </a:rPr>
              <a:t>Hijack attack là dạng tấn công an ninh mạng trong đó phiên làm việc của người dùng sẽ bị kẻ tấn công chiếm đoạt. Cuộc tấn công bắt đầu khi bạn đăng nhập vào một dịch vụ bất kỳ, ví dụ như: ứng dụng ngân hàng và kết thúc khi bạn đăng xuất.</a:t>
            </a:r>
          </a:p>
        </p:txBody>
      </p:sp>
      <p:sp>
        <p:nvSpPr>
          <p:cNvPr id="15" name="TextBox 14">
            <a:extLst>
              <a:ext uri="{FF2B5EF4-FFF2-40B4-BE49-F238E27FC236}">
                <a16:creationId xmlns:a16="http://schemas.microsoft.com/office/drawing/2014/main" id="{8B7F8672-9A49-660B-879A-FAE306AE359A}"/>
              </a:ext>
            </a:extLst>
          </p:cNvPr>
          <p:cNvSpPr txBox="1"/>
          <p:nvPr/>
        </p:nvSpPr>
        <p:spPr>
          <a:xfrm>
            <a:off x="990600" y="3207408"/>
            <a:ext cx="16459200" cy="1478418"/>
          </a:xfrm>
          <a:prstGeom prst="rect">
            <a:avLst/>
          </a:prstGeom>
          <a:noFill/>
        </p:spPr>
        <p:txBody>
          <a:bodyPr wrap="square" rtlCol="0">
            <a:spAutoFit/>
          </a:bodyPr>
          <a:lstStyle/>
          <a:p>
            <a:pPr algn="just">
              <a:lnSpc>
                <a:spcPct val="150000"/>
              </a:lnSpc>
            </a:pPr>
            <a:r>
              <a:rPr lang="en-US" sz="3200">
                <a:effectLst/>
                <a:latin typeface="Arial" panose="020B0604020202020204" pitchFamily="34" charset="0"/>
                <a:ea typeface="Times New Roman" panose="02020603050405020304" pitchFamily="18" charset="0"/>
                <a:cs typeface="Arial" panose="020B0604020202020204" pitchFamily="34" charset="0"/>
              </a:rPr>
              <a:t>Khi có cookie của người dùng, kẻ tấn công có thể sử dụng dịch vụ mà người dùng đã đăng nhập với vai trò như người dùng mà không cần đệ trình mật khẩu.</a:t>
            </a:r>
          </a:p>
        </p:txBody>
      </p:sp>
      <p:pic>
        <p:nvPicPr>
          <p:cNvPr id="16" name="Picture 15">
            <a:extLst>
              <a:ext uri="{FF2B5EF4-FFF2-40B4-BE49-F238E27FC236}">
                <a16:creationId xmlns:a16="http://schemas.microsoft.com/office/drawing/2014/main" id="{C7035D20-E72A-4934-1D56-797130AB3456}"/>
              </a:ext>
            </a:extLst>
          </p:cNvPr>
          <p:cNvPicPr>
            <a:picLocks noChangeAspect="1"/>
          </p:cNvPicPr>
          <p:nvPr/>
        </p:nvPicPr>
        <p:blipFill>
          <a:blip r:embed="rId5"/>
          <a:stretch>
            <a:fillRect/>
          </a:stretch>
        </p:blipFill>
        <p:spPr>
          <a:xfrm>
            <a:off x="5029200" y="4889689"/>
            <a:ext cx="7924800" cy="462396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4" name="TextBox 4"/>
          <p:cNvSpPr txBox="1"/>
          <p:nvPr/>
        </p:nvSpPr>
        <p:spPr>
          <a:xfrm>
            <a:off x="838200" y="851475"/>
            <a:ext cx="16687800" cy="1386085"/>
          </a:xfrm>
          <a:prstGeom prst="rect">
            <a:avLst/>
          </a:prstGeom>
        </p:spPr>
        <p:txBody>
          <a:bodyPr wrap="square" lIns="0" tIns="0" rIns="0" bIns="0" rtlCol="0" anchor="t">
            <a:spAutoFit/>
          </a:bodyPr>
          <a:lstStyle/>
          <a:p>
            <a:pPr marL="0" marR="0" algn="just">
              <a:lnSpc>
                <a:spcPct val="150000"/>
              </a:lnSpc>
              <a:spcBef>
                <a:spcPts val="0"/>
              </a:spcBef>
              <a:spcAft>
                <a:spcPts val="0"/>
              </a:spcAft>
            </a:pPr>
            <a:r>
              <a:rPr lang="en-US" sz="3200">
                <a:effectLst/>
                <a:latin typeface="Arial" panose="020B0604020202020204" pitchFamily="34" charset="0"/>
                <a:ea typeface="Times New Roman" panose="02020603050405020304" pitchFamily="18" charset="0"/>
                <a:cs typeface="Arial" panose="020B0604020202020204" pitchFamily="34" charset="0"/>
              </a:rPr>
              <a:t>Đối với cuộc tấn công mật khẩu, các hacker sẽ cố gắng “phá” mật khẩu được lưu trữ trên cơ sở dữ liệu tài khoản hệ thống mạng hoặc mật khẩu bảo vệ các tập tin.</a:t>
            </a:r>
          </a:p>
        </p:txBody>
      </p:sp>
      <p:sp>
        <p:nvSpPr>
          <p:cNvPr id="5" name="Freeform 5"/>
          <p:cNvSpPr/>
          <p:nvPr/>
        </p:nvSpPr>
        <p:spPr>
          <a:xfrm>
            <a:off x="-1600200" y="-3263325"/>
            <a:ext cx="8381158" cy="8229600"/>
          </a:xfrm>
          <a:custGeom>
            <a:avLst/>
            <a:gdLst/>
            <a:ahLst/>
            <a:cxnLst/>
            <a:rect l="l" t="t" r="r" b="b"/>
            <a:pathLst>
              <a:path w="8381158" h="8229600">
                <a:moveTo>
                  <a:pt x="0" y="0"/>
                </a:moveTo>
                <a:lnTo>
                  <a:pt x="8381158" y="0"/>
                </a:lnTo>
                <a:lnTo>
                  <a:pt x="8381158" y="8229600"/>
                </a:lnTo>
                <a:lnTo>
                  <a:pt x="0" y="8229600"/>
                </a:lnTo>
                <a:lnTo>
                  <a:pt x="0" y="0"/>
                </a:lnTo>
                <a:close/>
              </a:path>
            </a:pathLst>
          </a:custGeom>
          <a:blipFill>
            <a:blip r:embed="rId3"/>
            <a:stretch>
              <a:fillRect/>
            </a:stretch>
          </a:blipFill>
        </p:spPr>
        <p:txBody>
          <a:bodyPr/>
          <a:lstStyle/>
          <a:p>
            <a:endParaRPr lang="en-US"/>
          </a:p>
        </p:txBody>
      </p:sp>
      <p:sp>
        <p:nvSpPr>
          <p:cNvPr id="6" name="Freeform 6"/>
          <p:cNvSpPr/>
          <p:nvPr/>
        </p:nvSpPr>
        <p:spPr>
          <a:xfrm rot="4492686">
            <a:off x="15247964" y="7696758"/>
            <a:ext cx="4022672" cy="3914355"/>
          </a:xfrm>
          <a:custGeom>
            <a:avLst/>
            <a:gdLst/>
            <a:ahLst/>
            <a:cxnLst/>
            <a:rect l="l" t="t" r="r" b="b"/>
            <a:pathLst>
              <a:path w="4022672" h="3914355">
                <a:moveTo>
                  <a:pt x="0" y="0"/>
                </a:moveTo>
                <a:lnTo>
                  <a:pt x="4022672" y="0"/>
                </a:lnTo>
                <a:lnTo>
                  <a:pt x="4022672" y="3914355"/>
                </a:lnTo>
                <a:lnTo>
                  <a:pt x="0" y="3914355"/>
                </a:lnTo>
                <a:lnTo>
                  <a:pt x="0" y="0"/>
                </a:lnTo>
                <a:close/>
              </a:path>
            </a:pathLst>
          </a:custGeom>
          <a:blipFill>
            <a:blip r:embed="rId4"/>
            <a:stretch>
              <a:fillRect/>
            </a:stretch>
          </a:blipFill>
        </p:spPr>
        <p:txBody>
          <a:bodyPr/>
          <a:lstStyle/>
          <a:p>
            <a:endParaRPr lang="en-US"/>
          </a:p>
        </p:txBody>
      </p:sp>
      <p:sp>
        <p:nvSpPr>
          <p:cNvPr id="7" name="TextBox 6">
            <a:extLst>
              <a:ext uri="{FF2B5EF4-FFF2-40B4-BE49-F238E27FC236}">
                <a16:creationId xmlns:a16="http://schemas.microsoft.com/office/drawing/2014/main" id="{131E9504-40AB-6024-3C98-EB2FD7582526}"/>
              </a:ext>
            </a:extLst>
          </p:cNvPr>
          <p:cNvSpPr txBox="1"/>
          <p:nvPr/>
        </p:nvSpPr>
        <p:spPr>
          <a:xfrm>
            <a:off x="304800" y="266700"/>
            <a:ext cx="7543800" cy="584775"/>
          </a:xfrm>
          <a:prstGeom prst="rect">
            <a:avLst/>
          </a:prstGeom>
          <a:noFill/>
        </p:spPr>
        <p:txBody>
          <a:bodyPr wrap="square" rtlCol="0">
            <a:spAutoFit/>
          </a:bodyPr>
          <a:lstStyle/>
          <a:p>
            <a:r>
              <a:rPr lang="en-US" sz="3200">
                <a:effectLst/>
                <a:latin typeface="Arial" panose="020B0604020202020204" pitchFamily="34" charset="0"/>
                <a:ea typeface="Times New Roman" panose="02020603050405020304" pitchFamily="18" charset="0"/>
                <a:cs typeface="Arial" panose="020B0604020202020204" pitchFamily="34" charset="0"/>
              </a:rPr>
              <a:t>Tấn công mật khẩu (Password attack)</a:t>
            </a:r>
            <a:endParaRPr lang="en-US" sz="320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01027C6F-5E35-65AB-2059-5A797D4980DF}"/>
              </a:ext>
            </a:extLst>
          </p:cNvPr>
          <p:cNvSpPr txBox="1"/>
          <p:nvPr/>
        </p:nvSpPr>
        <p:spPr>
          <a:xfrm>
            <a:off x="852487" y="2521287"/>
            <a:ext cx="10896600" cy="3058338"/>
          </a:xfrm>
          <a:prstGeom prst="rect">
            <a:avLst/>
          </a:prstGeom>
          <a:noFill/>
        </p:spPr>
        <p:txBody>
          <a:bodyPr wrap="square" rtlCol="0">
            <a:spAutoFit/>
          </a:bodyPr>
          <a:lstStyle/>
          <a:p>
            <a:pPr marL="0" marR="0" algn="just">
              <a:lnSpc>
                <a:spcPct val="150000"/>
              </a:lnSpc>
              <a:spcBef>
                <a:spcPts val="0"/>
              </a:spcBef>
              <a:spcAft>
                <a:spcPts val="0"/>
              </a:spcAft>
            </a:pPr>
            <a:r>
              <a:rPr lang="en-US" sz="3200">
                <a:effectLst/>
                <a:latin typeface="Arial" panose="020B0604020202020204" pitchFamily="34" charset="0"/>
                <a:ea typeface="Times New Roman" panose="02020603050405020304" pitchFamily="18" charset="0"/>
                <a:cs typeface="Arial" panose="020B0604020202020204" pitchFamily="34" charset="0"/>
              </a:rPr>
              <a:t>Các cuộc tấn công mật khẩu bao gồm 3 loại chính:</a:t>
            </a:r>
          </a:p>
          <a:p>
            <a:pPr marL="342900" marR="0" lvl="0" indent="-342900" algn="just">
              <a:lnSpc>
                <a:spcPct val="150000"/>
              </a:lnSpc>
              <a:spcBef>
                <a:spcPts val="0"/>
              </a:spcBef>
              <a:spcAft>
                <a:spcPts val="0"/>
              </a:spcAft>
              <a:buFont typeface="Times New Roman" panose="02020603050405020304" pitchFamily="18" charset="0"/>
              <a:buChar char="-"/>
            </a:pPr>
            <a:r>
              <a:rPr lang="vi-VN" sz="3200">
                <a:effectLst/>
                <a:latin typeface="Arial" panose="020B0604020202020204" pitchFamily="34" charset="0"/>
                <a:ea typeface="Aptos" panose="020B0004020202020204" pitchFamily="34" charset="0"/>
                <a:cs typeface="Arial" panose="020B0604020202020204" pitchFamily="34" charset="0"/>
              </a:rPr>
              <a:t>Brute Force Attack (tấn công dò mật khẩu)</a:t>
            </a:r>
            <a:endParaRPr lang="en-US" sz="32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800"/>
              </a:spcAft>
              <a:buFont typeface="Times New Roman" panose="02020603050405020304" pitchFamily="18" charset="0"/>
              <a:buChar char="-"/>
            </a:pPr>
            <a:r>
              <a:rPr lang="vi-VN" sz="3200">
                <a:effectLst/>
                <a:latin typeface="Arial" panose="020B0604020202020204" pitchFamily="34" charset="0"/>
                <a:ea typeface="Aptos" panose="020B0004020202020204" pitchFamily="34" charset="0"/>
                <a:cs typeface="Arial" panose="020B0604020202020204" pitchFamily="34" charset="0"/>
              </a:rPr>
              <a:t>Dictionary Attack (tấn công từ điển)</a:t>
            </a:r>
            <a:endParaRPr lang="en-US" sz="3200">
              <a:effectLst/>
              <a:latin typeface="Arial" panose="020B0604020202020204" pitchFamily="34" charset="0"/>
              <a:ea typeface="Aptos" panose="020B0004020202020204" pitchFamily="34" charset="0"/>
              <a:cs typeface="Arial" panose="020B0604020202020204" pitchFamily="34" charset="0"/>
            </a:endParaRPr>
          </a:p>
          <a:p>
            <a:pPr marL="342900" marR="0" lvl="0" indent="-342900" algn="just">
              <a:lnSpc>
                <a:spcPct val="150000"/>
              </a:lnSpc>
              <a:spcBef>
                <a:spcPts val="0"/>
              </a:spcBef>
              <a:spcAft>
                <a:spcPts val="800"/>
              </a:spcAft>
              <a:buFont typeface="Times New Roman" panose="02020603050405020304" pitchFamily="18" charset="0"/>
              <a:buChar char="-"/>
            </a:pPr>
            <a:r>
              <a:rPr lang="en-US" sz="3200">
                <a:effectLst/>
                <a:latin typeface="Arial" panose="020B0604020202020204" pitchFamily="34" charset="0"/>
                <a:ea typeface="Times New Roman" panose="02020603050405020304" pitchFamily="18" charset="0"/>
                <a:cs typeface="Arial" panose="020B0604020202020204" pitchFamily="34" charset="0"/>
              </a:rPr>
              <a:t>Key Logger Attack (tấn công Key Logger)</a:t>
            </a:r>
            <a:endParaRPr lang="en-US" sz="3200">
              <a:latin typeface="Arial" panose="020B0604020202020204" pitchFamily="34" charset="0"/>
              <a:cs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4" name="TextBox 4"/>
          <p:cNvSpPr txBox="1"/>
          <p:nvPr/>
        </p:nvSpPr>
        <p:spPr>
          <a:xfrm>
            <a:off x="838200" y="1257300"/>
            <a:ext cx="9521208" cy="5079404"/>
          </a:xfrm>
          <a:prstGeom prst="rect">
            <a:avLst/>
          </a:prstGeom>
        </p:spPr>
        <p:txBody>
          <a:bodyPr wrap="square" lIns="0" tIns="0" rIns="0" bIns="0" rtlCol="0" anchor="t">
            <a:spAutoFit/>
          </a:bodyPr>
          <a:lstStyle/>
          <a:p>
            <a:pPr algn="just">
              <a:lnSpc>
                <a:spcPct val="150000"/>
              </a:lnSpc>
            </a:pPr>
            <a:r>
              <a:rPr lang="en-US" sz="3200">
                <a:effectLst/>
                <a:latin typeface="Arial" panose="020B0604020202020204" pitchFamily="34" charset="0"/>
                <a:ea typeface="Times New Roman" panose="02020603050405020304" pitchFamily="18" charset="0"/>
                <a:cs typeface="Arial" panose="020B0604020202020204" pitchFamily="34" charset="0"/>
              </a:rPr>
              <a:t>Man in the Middle là kiểu tấn công mạng thường thấy nhất được sử dụng để chống lại những cá nhận và các tổ chức lớn chính</a:t>
            </a:r>
          </a:p>
          <a:p>
            <a:pPr algn="just">
              <a:lnSpc>
                <a:spcPct val="150000"/>
              </a:lnSpc>
            </a:pPr>
            <a:r>
              <a:rPr lang="en-US" sz="3200">
                <a:effectLst/>
                <a:latin typeface="Arial" panose="020B0604020202020204" pitchFamily="34" charset="0"/>
                <a:ea typeface="Times New Roman" panose="02020603050405020304" pitchFamily="18" charset="0"/>
                <a:cs typeface="Arial" panose="020B0604020202020204" pitchFamily="34" charset="0"/>
              </a:rPr>
              <a:t>Trong trường hợp bị tấn công, nạn nhân cứ tin tưởng là họ đang truyền thông một cách trực tiếp với nạn nhân kia, nhưng sự thực thì các luồng truyền thông lại bị thông qua host của kẻ tấn công.</a:t>
            </a:r>
            <a:endParaRPr lang="en-US" sz="3200">
              <a:solidFill>
                <a:srgbClr val="303238"/>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3762422E-FD51-0DFE-1A16-CB34FC2F9ED2}"/>
              </a:ext>
            </a:extLst>
          </p:cNvPr>
          <p:cNvSpPr txBox="1"/>
          <p:nvPr/>
        </p:nvSpPr>
        <p:spPr>
          <a:xfrm>
            <a:off x="304800" y="266700"/>
            <a:ext cx="6781800" cy="584775"/>
          </a:xfrm>
          <a:prstGeom prst="rect">
            <a:avLst/>
          </a:prstGeom>
          <a:noFill/>
        </p:spPr>
        <p:txBody>
          <a:bodyPr wrap="square" rtlCol="0">
            <a:spAutoFit/>
          </a:bodyPr>
          <a:lstStyle/>
          <a:p>
            <a:r>
              <a:rPr lang="en-US" sz="3200">
                <a:effectLst/>
                <a:latin typeface="Arial" panose="020B0604020202020204" pitchFamily="34" charset="0"/>
                <a:ea typeface="Times New Roman" panose="02020603050405020304" pitchFamily="18" charset="0"/>
                <a:cs typeface="Arial" panose="020B0604020202020204" pitchFamily="34" charset="0"/>
              </a:rPr>
              <a:t>Tấn công Man-in-the-middle attack</a:t>
            </a:r>
            <a:endParaRPr lang="en-US" sz="3200">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C286C6A2-50B1-784B-06D9-24D700497915}"/>
              </a:ext>
            </a:extLst>
          </p:cNvPr>
          <p:cNvPicPr>
            <a:picLocks noChangeAspect="1"/>
          </p:cNvPicPr>
          <p:nvPr/>
        </p:nvPicPr>
        <p:blipFill>
          <a:blip r:embed="rId3"/>
          <a:stretch>
            <a:fillRect/>
          </a:stretch>
        </p:blipFill>
        <p:spPr>
          <a:xfrm>
            <a:off x="10668000" y="1562100"/>
            <a:ext cx="7310558" cy="58674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Freeform 3"/>
          <p:cNvSpPr/>
          <p:nvPr/>
        </p:nvSpPr>
        <p:spPr>
          <a:xfrm>
            <a:off x="-4681043" y="-5031689"/>
            <a:ext cx="8381158" cy="8229600"/>
          </a:xfrm>
          <a:custGeom>
            <a:avLst/>
            <a:gdLst/>
            <a:ahLst/>
            <a:cxnLst/>
            <a:rect l="l" t="t" r="r" b="b"/>
            <a:pathLst>
              <a:path w="8381158" h="8229600">
                <a:moveTo>
                  <a:pt x="0" y="0"/>
                </a:moveTo>
                <a:lnTo>
                  <a:pt x="8381158" y="0"/>
                </a:lnTo>
                <a:lnTo>
                  <a:pt x="8381158" y="8229600"/>
                </a:lnTo>
                <a:lnTo>
                  <a:pt x="0" y="8229600"/>
                </a:lnTo>
                <a:lnTo>
                  <a:pt x="0" y="0"/>
                </a:lnTo>
                <a:close/>
              </a:path>
            </a:pathLst>
          </a:custGeom>
          <a:blipFill>
            <a:blip r:embed="rId3"/>
            <a:stretch>
              <a:fillRect/>
            </a:stretch>
          </a:blipFill>
        </p:spPr>
        <p:txBody>
          <a:bodyPr/>
          <a:lstStyle/>
          <a:p>
            <a:endParaRPr lang="en-US"/>
          </a:p>
        </p:txBody>
      </p:sp>
      <p:sp>
        <p:nvSpPr>
          <p:cNvPr id="6" name="Freeform 6"/>
          <p:cNvSpPr/>
          <p:nvPr/>
        </p:nvSpPr>
        <p:spPr>
          <a:xfrm rot="4492686">
            <a:off x="15247964" y="7696758"/>
            <a:ext cx="4022672" cy="3914355"/>
          </a:xfrm>
          <a:custGeom>
            <a:avLst/>
            <a:gdLst/>
            <a:ahLst/>
            <a:cxnLst/>
            <a:rect l="l" t="t" r="r" b="b"/>
            <a:pathLst>
              <a:path w="4022672" h="3914355">
                <a:moveTo>
                  <a:pt x="0" y="0"/>
                </a:moveTo>
                <a:lnTo>
                  <a:pt x="4022672" y="0"/>
                </a:lnTo>
                <a:lnTo>
                  <a:pt x="4022672" y="3914355"/>
                </a:lnTo>
                <a:lnTo>
                  <a:pt x="0" y="3914355"/>
                </a:lnTo>
                <a:lnTo>
                  <a:pt x="0" y="0"/>
                </a:lnTo>
                <a:close/>
              </a:path>
            </a:pathLst>
          </a:custGeom>
          <a:blipFill>
            <a:blip r:embed="rId4"/>
            <a:stretch>
              <a:fillRect/>
            </a:stretch>
          </a:blipFill>
        </p:spPr>
        <p:txBody>
          <a:bodyPr/>
          <a:lstStyle/>
          <a:p>
            <a:endParaRPr lang="en-US"/>
          </a:p>
        </p:txBody>
      </p:sp>
      <p:sp>
        <p:nvSpPr>
          <p:cNvPr id="7" name="TextBox 6">
            <a:extLst>
              <a:ext uri="{FF2B5EF4-FFF2-40B4-BE49-F238E27FC236}">
                <a16:creationId xmlns:a16="http://schemas.microsoft.com/office/drawing/2014/main" id="{02C4AF7E-3035-3512-1FA2-0A6D37296FA8}"/>
              </a:ext>
            </a:extLst>
          </p:cNvPr>
          <p:cNvSpPr txBox="1"/>
          <p:nvPr/>
        </p:nvSpPr>
        <p:spPr>
          <a:xfrm>
            <a:off x="707056" y="690470"/>
            <a:ext cx="16742743" cy="2955746"/>
          </a:xfrm>
          <a:prstGeom prst="rect">
            <a:avLst/>
          </a:prstGeom>
          <a:noFill/>
        </p:spPr>
        <p:txBody>
          <a:bodyPr wrap="square" rtlCol="0">
            <a:spAutoFit/>
          </a:bodyPr>
          <a:lstStyle/>
          <a:p>
            <a:pPr algn="just">
              <a:lnSpc>
                <a:spcPct val="150000"/>
              </a:lnSpc>
            </a:pPr>
            <a:r>
              <a:rPr lang="en-US" sz="3200">
                <a:effectLst/>
                <a:latin typeface="Arial" panose="020B0604020202020204" pitchFamily="34" charset="0"/>
                <a:ea typeface="Times New Roman" panose="02020603050405020304" pitchFamily="18" charset="0"/>
                <a:cs typeface="Arial" panose="020B0604020202020204" pitchFamily="34" charset="0"/>
              </a:rPr>
              <a:t>IDS dựa trên mạng – NIDS (Network Intrusion Detection System) – Hệ thống phát hiện xâm nhập mạng, là một hệ thống giám sát phân tích lưu lượng mạng đến và đi từ tất cả các thiết bị trên mạng với thời gian thực (real time), hệ thống NIDS thường được bố trí tại các điểm dễ bị tấn công trong hệ thống. </a:t>
            </a:r>
            <a:endParaRPr lang="en-US" sz="320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9E28F044-6A87-DFCB-B43B-5528E362FD0B}"/>
              </a:ext>
            </a:extLst>
          </p:cNvPr>
          <p:cNvSpPr txBox="1"/>
          <p:nvPr/>
        </p:nvSpPr>
        <p:spPr>
          <a:xfrm>
            <a:off x="152400" y="190500"/>
            <a:ext cx="6705600" cy="584775"/>
          </a:xfrm>
          <a:prstGeom prst="rect">
            <a:avLst/>
          </a:prstGeom>
          <a:noFill/>
        </p:spPr>
        <p:txBody>
          <a:bodyPr wrap="square" rtlCol="0">
            <a:spAutoFit/>
          </a:bodyPr>
          <a:lstStyle/>
          <a:p>
            <a:r>
              <a:rPr lang="en-US" sz="3200">
                <a:latin typeface="Arial" panose="020B0604020202020204" pitchFamily="34" charset="0"/>
                <a:ea typeface="Times New Roman" panose="02020603050405020304" pitchFamily="18" charset="0"/>
                <a:cs typeface="Arial" panose="020B0604020202020204" pitchFamily="34" charset="0"/>
              </a:rPr>
              <a:t>H</a:t>
            </a:r>
            <a:r>
              <a:rPr lang="en-US" sz="3200">
                <a:effectLst/>
                <a:latin typeface="Arial" panose="020B0604020202020204" pitchFamily="34" charset="0"/>
                <a:ea typeface="Times New Roman" panose="02020603050405020304" pitchFamily="18" charset="0"/>
                <a:cs typeface="Arial" panose="020B0604020202020204" pitchFamily="34" charset="0"/>
              </a:rPr>
              <a:t>ệ thống phát hiện xâm nhập IDS</a:t>
            </a:r>
            <a:endParaRPr lang="en-US" sz="320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929DA8B9-C402-8A71-0A4D-E55BCD2BB5CC}"/>
              </a:ext>
            </a:extLst>
          </p:cNvPr>
          <p:cNvSpPr txBox="1"/>
          <p:nvPr/>
        </p:nvSpPr>
        <p:spPr>
          <a:xfrm>
            <a:off x="710685" y="3617006"/>
            <a:ext cx="16611598" cy="2955746"/>
          </a:xfrm>
          <a:prstGeom prst="rect">
            <a:avLst/>
          </a:prstGeom>
          <a:noFill/>
        </p:spPr>
        <p:txBody>
          <a:bodyPr wrap="square" rtlCol="0">
            <a:spAutoFit/>
          </a:bodyPr>
          <a:lstStyle/>
          <a:p>
            <a:pPr marL="0" marR="0" algn="just">
              <a:lnSpc>
                <a:spcPct val="150000"/>
              </a:lnSpc>
              <a:spcBef>
                <a:spcPts val="0"/>
              </a:spcBef>
              <a:spcAft>
                <a:spcPts val="0"/>
              </a:spcAft>
            </a:pPr>
            <a:r>
              <a:rPr lang="en-US" sz="3200">
                <a:effectLst/>
                <a:latin typeface="Arial" panose="020B0604020202020204" pitchFamily="34" charset="0"/>
                <a:ea typeface="Times New Roman" panose="02020603050405020304" pitchFamily="18" charset="0"/>
                <a:cs typeface="Arial" panose="020B0604020202020204" pitchFamily="34" charset="0"/>
              </a:rPr>
              <a:t>IDS dựa trên máy chủ – HIDS (Host-based Intrusion Detection System) – Hệ thống phát hiện xâm nhập dựa trên máy chủ, hệ thống HIDS được cài đặt trực tiếp trên các máy tính cần theo dõi. Nó giám sát ghi lại nhật ký (log) các tập tin của hệ điều hành và các ứng dụng hoặc các dịch vụ chạy trên máy chủ đó.</a:t>
            </a:r>
            <a:endParaRPr lang="en-US" sz="3200">
              <a:latin typeface="Arial" panose="020B0604020202020204" pitchFamily="34" charset="0"/>
              <a:cs typeface="Arial" panose="020B06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369</TotalTime>
  <Words>1604</Words>
  <Application>Microsoft Office PowerPoint</Application>
  <PresentationFormat>Custom</PresentationFormat>
  <Paragraphs>75</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Railey</vt:lpstr>
      <vt:lpstr>Aptos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Gradient Modern Group Project Presentation</dc:title>
  <cp:lastModifiedBy>Le Duy Khanh</cp:lastModifiedBy>
  <cp:revision>4</cp:revision>
  <dcterms:created xsi:type="dcterms:W3CDTF">2006-08-16T00:00:00Z</dcterms:created>
  <dcterms:modified xsi:type="dcterms:W3CDTF">2024-04-23T00:27:30Z</dcterms:modified>
  <dc:identifier>DAF5mFqkNKA</dc:identifier>
</cp:coreProperties>
</file>

<file path=docProps/thumbnail.jpeg>
</file>